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58" r:id="rId2"/>
    <p:sldId id="590" r:id="rId3"/>
    <p:sldId id="1992" r:id="rId4"/>
    <p:sldId id="416" r:id="rId5"/>
    <p:sldId id="2021" r:id="rId6"/>
    <p:sldId id="2066" r:id="rId7"/>
    <p:sldId id="256" r:id="rId8"/>
    <p:sldId id="2065" r:id="rId9"/>
    <p:sldId id="2051" r:id="rId10"/>
    <p:sldId id="1887" r:id="rId11"/>
    <p:sldId id="1898" r:id="rId12"/>
    <p:sldId id="1751" r:id="rId13"/>
    <p:sldId id="1770" r:id="rId14"/>
    <p:sldId id="2069" r:id="rId15"/>
    <p:sldId id="1871" r:id="rId16"/>
    <p:sldId id="1750" r:id="rId17"/>
    <p:sldId id="2071" r:id="rId18"/>
    <p:sldId id="2362" r:id="rId19"/>
    <p:sldId id="1988" r:id="rId20"/>
    <p:sldId id="376" r:id="rId21"/>
    <p:sldId id="1900" r:id="rId22"/>
    <p:sldId id="1775" r:id="rId23"/>
    <p:sldId id="2340" r:id="rId24"/>
    <p:sldId id="2341" r:id="rId25"/>
    <p:sldId id="2342" r:id="rId26"/>
    <p:sldId id="2343" r:id="rId27"/>
    <p:sldId id="2344" r:id="rId28"/>
    <p:sldId id="2357" r:id="rId29"/>
    <p:sldId id="2068" r:id="rId30"/>
    <p:sldId id="2361" r:id="rId31"/>
    <p:sldId id="1868" r:id="rId32"/>
    <p:sldId id="1991" r:id="rId33"/>
    <p:sldId id="1883" r:id="rId34"/>
    <p:sldId id="546" r:id="rId35"/>
    <p:sldId id="1872" r:id="rId36"/>
    <p:sldId id="549" r:id="rId37"/>
    <p:sldId id="410" r:id="rId38"/>
    <p:sldId id="1702" r:id="rId39"/>
    <p:sldId id="550" r:id="rId40"/>
    <p:sldId id="564" r:id="rId41"/>
    <p:sldId id="557" r:id="rId42"/>
    <p:sldId id="1958" r:id="rId43"/>
    <p:sldId id="2358" r:id="rId44"/>
    <p:sldId id="2359" r:id="rId45"/>
    <p:sldId id="1982" r:id="rId46"/>
    <p:sldId id="2045" r:id="rId47"/>
    <p:sldId id="2052" r:id="rId48"/>
    <p:sldId id="1905" r:id="rId49"/>
    <p:sldId id="2089" r:id="rId50"/>
    <p:sldId id="2111" r:id="rId51"/>
    <p:sldId id="2112" r:id="rId52"/>
    <p:sldId id="2110" r:id="rId53"/>
    <p:sldId id="2360" r:id="rId54"/>
    <p:sldId id="1733" r:id="rId55"/>
    <p:sldId id="1906" r:id="rId56"/>
    <p:sldId id="2055" r:id="rId57"/>
    <p:sldId id="1890" r:id="rId58"/>
    <p:sldId id="591" r:id="rId59"/>
    <p:sldId id="1994" r:id="rId60"/>
  </p:sldIdLst>
  <p:sldSz cx="9144000" cy="6858000" type="screen4x3"/>
  <p:notesSz cx="6858000" cy="9144000"/>
  <p:defaultTextStyle>
    <a:defPPr>
      <a:defRPr lang="en-US"/>
    </a:defPPr>
    <a:lvl1pPr algn="l" rtl="0" fontAlgn="base">
      <a:spcBef>
        <a:spcPct val="0"/>
      </a:spcBef>
      <a:spcAft>
        <a:spcPct val="0"/>
      </a:spcAft>
      <a:defRPr u="sng" kern="1200">
        <a:solidFill>
          <a:schemeClr val="tx1"/>
        </a:solidFill>
        <a:latin typeface="Arial" charset="0"/>
        <a:ea typeface="+mn-ea"/>
        <a:cs typeface="Arial" charset="0"/>
      </a:defRPr>
    </a:lvl1pPr>
    <a:lvl2pPr marL="457200" algn="l" rtl="0" fontAlgn="base">
      <a:spcBef>
        <a:spcPct val="0"/>
      </a:spcBef>
      <a:spcAft>
        <a:spcPct val="0"/>
      </a:spcAft>
      <a:defRPr u="sng" kern="1200">
        <a:solidFill>
          <a:schemeClr val="tx1"/>
        </a:solidFill>
        <a:latin typeface="Arial" charset="0"/>
        <a:ea typeface="+mn-ea"/>
        <a:cs typeface="Arial" charset="0"/>
      </a:defRPr>
    </a:lvl2pPr>
    <a:lvl3pPr marL="914400" algn="l" rtl="0" fontAlgn="base">
      <a:spcBef>
        <a:spcPct val="0"/>
      </a:spcBef>
      <a:spcAft>
        <a:spcPct val="0"/>
      </a:spcAft>
      <a:defRPr u="sng" kern="1200">
        <a:solidFill>
          <a:schemeClr val="tx1"/>
        </a:solidFill>
        <a:latin typeface="Arial" charset="0"/>
        <a:ea typeface="+mn-ea"/>
        <a:cs typeface="Arial" charset="0"/>
      </a:defRPr>
    </a:lvl3pPr>
    <a:lvl4pPr marL="1371600" algn="l" rtl="0" fontAlgn="base">
      <a:spcBef>
        <a:spcPct val="0"/>
      </a:spcBef>
      <a:spcAft>
        <a:spcPct val="0"/>
      </a:spcAft>
      <a:defRPr u="sng" kern="1200">
        <a:solidFill>
          <a:schemeClr val="tx1"/>
        </a:solidFill>
        <a:latin typeface="Arial" charset="0"/>
        <a:ea typeface="+mn-ea"/>
        <a:cs typeface="Arial" charset="0"/>
      </a:defRPr>
    </a:lvl4pPr>
    <a:lvl5pPr marL="1828800" algn="l" rtl="0" fontAlgn="base">
      <a:spcBef>
        <a:spcPct val="0"/>
      </a:spcBef>
      <a:spcAft>
        <a:spcPct val="0"/>
      </a:spcAft>
      <a:defRPr u="sng" kern="1200">
        <a:solidFill>
          <a:schemeClr val="tx1"/>
        </a:solidFill>
        <a:latin typeface="Arial" charset="0"/>
        <a:ea typeface="+mn-ea"/>
        <a:cs typeface="Arial" charset="0"/>
      </a:defRPr>
    </a:lvl5pPr>
    <a:lvl6pPr marL="2286000" algn="l" defTabSz="914400" rtl="0" eaLnBrk="1" latinLnBrk="0" hangingPunct="1">
      <a:defRPr u="sng" kern="1200">
        <a:solidFill>
          <a:schemeClr val="tx1"/>
        </a:solidFill>
        <a:latin typeface="Arial" charset="0"/>
        <a:ea typeface="+mn-ea"/>
        <a:cs typeface="Arial" charset="0"/>
      </a:defRPr>
    </a:lvl6pPr>
    <a:lvl7pPr marL="2743200" algn="l" defTabSz="914400" rtl="0" eaLnBrk="1" latinLnBrk="0" hangingPunct="1">
      <a:defRPr u="sng" kern="1200">
        <a:solidFill>
          <a:schemeClr val="tx1"/>
        </a:solidFill>
        <a:latin typeface="Arial" charset="0"/>
        <a:ea typeface="+mn-ea"/>
        <a:cs typeface="Arial" charset="0"/>
      </a:defRPr>
    </a:lvl7pPr>
    <a:lvl8pPr marL="3200400" algn="l" defTabSz="914400" rtl="0" eaLnBrk="1" latinLnBrk="0" hangingPunct="1">
      <a:defRPr u="sng" kern="1200">
        <a:solidFill>
          <a:schemeClr val="tx1"/>
        </a:solidFill>
        <a:latin typeface="Arial" charset="0"/>
        <a:ea typeface="+mn-ea"/>
        <a:cs typeface="Arial" charset="0"/>
      </a:defRPr>
    </a:lvl8pPr>
    <a:lvl9pPr marL="3657600" algn="l" defTabSz="914400" rtl="0" eaLnBrk="1" latinLnBrk="0" hangingPunct="1">
      <a:defRPr u="sng"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35"/>
    <a:srgbClr val="FF4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925" autoAdjust="0"/>
    <p:restoredTop sz="94558"/>
  </p:normalViewPr>
  <p:slideViewPr>
    <p:cSldViewPr>
      <p:cViewPr varScale="1">
        <p:scale>
          <a:sx n="121" d="100"/>
          <a:sy n="121" d="100"/>
        </p:scale>
        <p:origin x="2896" y="16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5" d="100"/>
          <a:sy n="85" d="100"/>
        </p:scale>
        <p:origin x="-83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90FAC9-79BE-0F4B-A788-29173C340DCE}" type="datetimeFigureOut">
              <a:rPr lang="en-US" smtClean="0"/>
              <a:t>12/5/2024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C20C43-D3DB-334A-9485-139A4E68BF5A}" type="slidenum">
              <a:rPr lang="en-US" smtClean="0"/>
              <a:t>‹#›</a:t>
            </a:fld>
            <a:endParaRPr lang="en-US"/>
          </a:p>
        </p:txBody>
      </p:sp>
    </p:spTree>
    <p:extLst>
      <p:ext uri="{BB962C8B-B14F-4D97-AF65-F5344CB8AC3E}">
        <p14:creationId xmlns:p14="http://schemas.microsoft.com/office/powerpoint/2010/main" val="2978595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D03C2-A5AF-8C41-AC4F-450DE2B4D296}" type="datetimeFigureOut">
              <a:rPr lang="en-US" smtClean="0"/>
              <a:t>12/5/2024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2853D6-190C-AB4C-A8B9-EC21336B3D96}" type="slidenum">
              <a:rPr lang="en-US" smtClean="0"/>
              <a:t>‹#›</a:t>
            </a:fld>
            <a:endParaRPr lang="en-US"/>
          </a:p>
        </p:txBody>
      </p:sp>
    </p:spTree>
    <p:extLst>
      <p:ext uri="{BB962C8B-B14F-4D97-AF65-F5344CB8AC3E}">
        <p14:creationId xmlns:p14="http://schemas.microsoft.com/office/powerpoint/2010/main" val="5098504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discuss Mary’s role in an exorcism as well as our experience of related issues in an exorcism.</a:t>
            </a:r>
          </a:p>
          <a:p>
            <a:r>
              <a:rPr lang="en-US" dirty="0"/>
              <a:t> </a:t>
            </a:r>
          </a:p>
          <a:p>
            <a:r>
              <a:rPr lang="en-US" dirty="0"/>
              <a:t>Much has already been said so I won’t go over the points already made</a:t>
            </a:r>
          </a:p>
          <a:p>
            <a:r>
              <a:rPr lang="en-US" dirty="0"/>
              <a:t>This is simply our own experience of about 7 years; active ministry being in a large urban capital.  Calls pretty much every week.  Most complain of demonic attacks- </a:t>
            </a:r>
            <a:r>
              <a:rPr lang="en-US" dirty="0" err="1"/>
              <a:t>ie</a:t>
            </a:r>
            <a:r>
              <a:rPr lang="en-US" dirty="0"/>
              <a:t> demonic oppression, not possession; many their own imaginings; some perhaps real; Demons do oppress us all the time; some rise to the level where real manifestations; unusual pains; bruises; scratches, and so forth.  Some are just neurotic and want to ascribe these experiences to the demons- they are hoping for a quick fix.  But there are a few cases each year which look like possession.  Typically some sort of being involved with occult, or severe trauma in past- living in household where bad stuff happened; </a:t>
            </a:r>
          </a:p>
          <a:p>
            <a:r>
              <a:rPr lang="en-US" dirty="0"/>
              <a:t> </a:t>
            </a:r>
          </a:p>
          <a:p>
            <a:r>
              <a:rPr lang="en-US" dirty="0"/>
              <a:t>What I will say is just from our experience; I don’t say you have to believe everything or that it is all necessarily true.  The only thing exorcists agree on is to disagree.  So, I don’t say this is all exactly true; it is just what our team has come up with at this point.  But it’s been used over and over again with the cases we have.   </a:t>
            </a:r>
            <a:r>
              <a:rPr lang="en-US" u="sng" dirty="0"/>
              <a:t>And I think what we do and have experienced is in consonance with the Church’s teachings; the general experience of exorcists and also of the literature</a:t>
            </a:r>
            <a:r>
              <a:rPr lang="en-US" dirty="0"/>
              <a:t>.  There is a growing body of modern literature and work which seems to be coalescing around some common principles and experiences in this work.  </a:t>
            </a:r>
          </a:p>
          <a:p>
            <a:endParaRPr lang="en-US" dirty="0"/>
          </a:p>
        </p:txBody>
      </p:sp>
      <p:sp>
        <p:nvSpPr>
          <p:cNvPr id="4" name="Slide Number Placeholder 3"/>
          <p:cNvSpPr>
            <a:spLocks noGrp="1"/>
          </p:cNvSpPr>
          <p:nvPr>
            <p:ph type="sldNum" sz="quarter" idx="10"/>
          </p:nvPr>
        </p:nvSpPr>
        <p:spPr/>
        <p:txBody>
          <a:bodyPr/>
          <a:lstStyle/>
          <a:p>
            <a:fld id="{BE2853D6-190C-AB4C-A8B9-EC21336B3D96}" type="slidenum">
              <a:rPr lang="en-US" smtClean="0"/>
              <a:t>1</a:t>
            </a:fld>
            <a:endParaRPr lang="en-US"/>
          </a:p>
        </p:txBody>
      </p:sp>
    </p:spTree>
    <p:extLst>
      <p:ext uri="{BB962C8B-B14F-4D97-AF65-F5344CB8AC3E}">
        <p14:creationId xmlns:p14="http://schemas.microsoft.com/office/powerpoint/2010/main" val="213879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Simple</a:t>
            </a:r>
            <a:r>
              <a:rPr lang="en-US" baseline="0"/>
              <a:t> exorcisms</a:t>
            </a:r>
            <a:endParaRPr lang="en-US" dirty="0"/>
          </a:p>
        </p:txBody>
      </p:sp>
      <p:sp>
        <p:nvSpPr>
          <p:cNvPr id="4" name="Slide Number Placeholder 3"/>
          <p:cNvSpPr>
            <a:spLocks noGrp="1"/>
          </p:cNvSpPr>
          <p:nvPr>
            <p:ph type="sldNum" sz="quarter" idx="10"/>
          </p:nvPr>
        </p:nvSpPr>
        <p:spPr/>
        <p:txBody>
          <a:bodyPr/>
          <a:lstStyle/>
          <a:p>
            <a:pPr>
              <a:defRPr/>
            </a:pPr>
            <a:fld id="{EAEA1879-41DA-4E60-8046-0AEF97399502}" type="slidenum">
              <a:rPr lang="en-US" smtClean="0"/>
              <a:pPr>
                <a:defRPr/>
              </a:pPr>
              <a:t>4</a:t>
            </a:fld>
            <a:endParaRPr lang="en-US"/>
          </a:p>
        </p:txBody>
      </p:sp>
    </p:spTree>
    <p:extLst>
      <p:ext uri="{BB962C8B-B14F-4D97-AF65-F5344CB8AC3E}">
        <p14:creationId xmlns:p14="http://schemas.microsoft.com/office/powerpoint/2010/main" val="13340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a:t>
            </a:r>
            <a:r>
              <a:rPr lang="en-US" baseline="0" dirty="0"/>
              <a:t> exorcisms</a:t>
            </a:r>
            <a:endParaRPr lang="en-US" dirty="0"/>
          </a:p>
        </p:txBody>
      </p:sp>
      <p:sp>
        <p:nvSpPr>
          <p:cNvPr id="4" name="Slide Number Placeholder 3"/>
          <p:cNvSpPr>
            <a:spLocks noGrp="1"/>
          </p:cNvSpPr>
          <p:nvPr>
            <p:ph type="sldNum" sz="quarter" idx="10"/>
          </p:nvPr>
        </p:nvSpPr>
        <p:spPr/>
        <p:txBody>
          <a:bodyPr/>
          <a:lstStyle/>
          <a:p>
            <a:pPr>
              <a:defRPr/>
            </a:pPr>
            <a:fld id="{EAEA1879-41DA-4E60-8046-0AEF97399502}" type="slidenum">
              <a:rPr lang="en-US" smtClean="0"/>
              <a:pPr>
                <a:defRPr/>
              </a:pPr>
              <a:t>12</a:t>
            </a:fld>
            <a:endParaRPr lang="en-US"/>
          </a:p>
        </p:txBody>
      </p:sp>
    </p:spTree>
    <p:extLst>
      <p:ext uri="{BB962C8B-B14F-4D97-AF65-F5344CB8AC3E}">
        <p14:creationId xmlns:p14="http://schemas.microsoft.com/office/powerpoint/2010/main" val="307931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uk-UA" dirty="0"/>
              <a:t>’</a:t>
            </a:r>
            <a:r>
              <a:rPr lang="en-US" dirty="0"/>
              <a:t>s a continuum</a:t>
            </a:r>
            <a:r>
              <a:rPr lang="en-US" baseline="0" dirty="0"/>
              <a:t> NOT discrete categories!!!!!!</a:t>
            </a:r>
            <a:endParaRPr lang="en-US" dirty="0"/>
          </a:p>
        </p:txBody>
      </p:sp>
      <p:sp>
        <p:nvSpPr>
          <p:cNvPr id="4" name="Slide Number Placeholder 3"/>
          <p:cNvSpPr>
            <a:spLocks noGrp="1"/>
          </p:cNvSpPr>
          <p:nvPr>
            <p:ph type="sldNum" sz="quarter" idx="10"/>
          </p:nvPr>
        </p:nvSpPr>
        <p:spPr/>
        <p:txBody>
          <a:bodyPr/>
          <a:lstStyle/>
          <a:p>
            <a:pPr>
              <a:defRPr/>
            </a:pPr>
            <a:fld id="{EAEA1879-41DA-4E60-8046-0AEF97399502}" type="slidenum">
              <a:rPr lang="en-US" smtClean="0"/>
              <a:pPr>
                <a:defRPr/>
              </a:pPr>
              <a:t>16</a:t>
            </a:fld>
            <a:endParaRPr lang="en-US"/>
          </a:p>
        </p:txBody>
      </p:sp>
    </p:spTree>
    <p:extLst>
      <p:ext uri="{BB962C8B-B14F-4D97-AF65-F5344CB8AC3E}">
        <p14:creationId xmlns:p14="http://schemas.microsoft.com/office/powerpoint/2010/main" val="211506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853D6-190C-AB4C-A8B9-EC21336B3D96}" type="slidenum">
              <a:rPr lang="en-US" smtClean="0"/>
              <a:t>20</a:t>
            </a:fld>
            <a:endParaRPr lang="en-US"/>
          </a:p>
        </p:txBody>
      </p:sp>
    </p:spTree>
    <p:extLst>
      <p:ext uri="{BB962C8B-B14F-4D97-AF65-F5344CB8AC3E}">
        <p14:creationId xmlns:p14="http://schemas.microsoft.com/office/powerpoint/2010/main" val="130430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3883" y="4223871"/>
            <a:ext cx="6260352" cy="4114800"/>
          </a:xfrm>
        </p:spPr>
        <p:txBody>
          <a:bodyPr/>
          <a:lstStyle/>
          <a:p>
            <a:r>
              <a:rPr lang="en-US" sz="1400" dirty="0"/>
              <a:t>sins are instantly forgiven but the process of purification takes time; hence the Catholic notion of purgatory; there is no cheap grace as </a:t>
            </a:r>
            <a:r>
              <a:rPr lang="en-US" sz="1400" dirty="0" err="1"/>
              <a:t>Bonhoeffer</a:t>
            </a:r>
            <a:r>
              <a:rPr lang="en-US" sz="1400" dirty="0"/>
              <a:t> would say; we should be wary of sin; don’t think well I will just confess it and it’s all over with—sure the sin is expunged but its evil effects linger in the world and in us.  And the demons can hang on until the traces of evil are gone…. (</a:t>
            </a:r>
            <a:r>
              <a:rPr lang="en-US" sz="1400" b="1" dirty="0"/>
              <a:t>story demon on eye</a:t>
            </a:r>
            <a:r>
              <a:rPr lang="en-US" sz="1400" dirty="0"/>
              <a:t>: as we will see, we have an individual sees demons so it helps us in our discernment---individual had demon attached to him—not possessed but connected  (demons do attach to parts of individuals—recall St Catherine of Siena say a demon wrapped around a priest’s throat; demon on eye—individual using internet porn and video games….prayed over him for hours—slowly stopped this…but it took MONTHS, and he wasn’t’ even possessed…).  Never underestimate the long term effects of sin—don’t just think to yourself--- I’ll go to confession and it’s over…yes, the sin is forgiven but the damage caused by sin can be great and takes a long time, if ever to purge it….</a:t>
            </a:r>
          </a:p>
          <a:p>
            <a:r>
              <a:rPr lang="en-US" sz="1400" b="1" dirty="0"/>
              <a:t>story building exorcism:</a:t>
            </a:r>
            <a:r>
              <a:rPr lang="en-US" sz="1400" dirty="0"/>
              <a:t>  we are exorcizing a couple of sites where frankly religious were doing a lot of bad things; it has been many many years since but the demons are connected to that place and dug in….we are using gallons of holy water and the Rite and it takes a long long time..</a:t>
            </a:r>
          </a:p>
          <a:p>
            <a:r>
              <a:rPr lang="en-US" sz="1400" b="1" dirty="0"/>
              <a:t>In same way, Mary</a:t>
            </a:r>
            <a:r>
              <a:rPr lang="en-US" sz="1400" dirty="0"/>
              <a:t> can show up personally in an exorcism, she has done so several times, </a:t>
            </a:r>
            <a:r>
              <a:rPr lang="en-US" sz="1400" b="1" dirty="0"/>
              <a:t>but it doesn’t mean the exorcism is over</a:t>
            </a:r>
            <a:r>
              <a:rPr lang="en-US" sz="1400" dirty="0"/>
              <a:t>; she can come as a support and encouragement.</a:t>
            </a:r>
          </a:p>
          <a:p>
            <a:endParaRPr lang="en-US" sz="1400" dirty="0"/>
          </a:p>
          <a:p>
            <a:endParaRPr lang="en-US" dirty="0"/>
          </a:p>
        </p:txBody>
      </p:sp>
      <p:sp>
        <p:nvSpPr>
          <p:cNvPr id="4" name="Slide Number Placeholder 3"/>
          <p:cNvSpPr>
            <a:spLocks noGrp="1"/>
          </p:cNvSpPr>
          <p:nvPr>
            <p:ph type="sldNum" sz="quarter" idx="10"/>
          </p:nvPr>
        </p:nvSpPr>
        <p:spPr/>
        <p:txBody>
          <a:bodyPr/>
          <a:lstStyle/>
          <a:p>
            <a:fld id="{BE2853D6-190C-AB4C-A8B9-EC21336B3D96}" type="slidenum">
              <a:rPr lang="en-US" smtClean="0"/>
              <a:t>37</a:t>
            </a:fld>
            <a:endParaRPr lang="en-US"/>
          </a:p>
        </p:txBody>
      </p:sp>
    </p:spTree>
    <p:extLst>
      <p:ext uri="{BB962C8B-B14F-4D97-AF65-F5344CB8AC3E}">
        <p14:creationId xmlns:p14="http://schemas.microsoft.com/office/powerpoint/2010/main" val="41873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AEA1879-41DA-4E60-8046-0AEF97399502}" type="slidenum">
              <a:rPr lang="en-US" smtClean="0"/>
              <a:pPr>
                <a:defRPr/>
              </a:pPr>
              <a:t>44</a:t>
            </a:fld>
            <a:endParaRPr lang="en-US"/>
          </a:p>
        </p:txBody>
      </p:sp>
    </p:spTree>
    <p:extLst>
      <p:ext uri="{BB962C8B-B14F-4D97-AF65-F5344CB8AC3E}">
        <p14:creationId xmlns:p14="http://schemas.microsoft.com/office/powerpoint/2010/main" val="259409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a:t>
            </a:r>
            <a:r>
              <a:rPr lang="en-US" baseline="0" dirty="0"/>
              <a:t> target is often the priest</a:t>
            </a:r>
          </a:p>
          <a:p>
            <a:r>
              <a:rPr lang="en-US" baseline="0" dirty="0"/>
              <a:t>Usually women</a:t>
            </a:r>
          </a:p>
          <a:p>
            <a:r>
              <a:rPr lang="en-US" baseline="0" dirty="0"/>
              <a:t>Often women who are psychologically damaged and needy</a:t>
            </a:r>
            <a:endParaRPr lang="en-US" dirty="0"/>
          </a:p>
        </p:txBody>
      </p:sp>
      <p:sp>
        <p:nvSpPr>
          <p:cNvPr id="4" name="Slide Number Placeholder 3"/>
          <p:cNvSpPr>
            <a:spLocks noGrp="1"/>
          </p:cNvSpPr>
          <p:nvPr>
            <p:ph type="sldNum" sz="quarter" idx="10"/>
          </p:nvPr>
        </p:nvSpPr>
        <p:spPr/>
        <p:txBody>
          <a:bodyPr/>
          <a:lstStyle/>
          <a:p>
            <a:pPr>
              <a:defRPr/>
            </a:pPr>
            <a:fld id="{EAEA1879-41DA-4E60-8046-0AEF97399502}" type="slidenum">
              <a:rPr lang="en-US" smtClean="0"/>
              <a:pPr>
                <a:defRPr/>
              </a:pPr>
              <a:t>57</a:t>
            </a:fld>
            <a:endParaRPr lang="en-US"/>
          </a:p>
        </p:txBody>
      </p:sp>
    </p:spTree>
    <p:extLst>
      <p:ext uri="{BB962C8B-B14F-4D97-AF65-F5344CB8AC3E}">
        <p14:creationId xmlns:p14="http://schemas.microsoft.com/office/powerpoint/2010/main" val="315250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D133D25-00E0-4623-8454-3932CEE8D812}" type="datetimeFigureOut">
              <a:rPr lang="en-US"/>
              <a:pPr>
                <a:defRPr/>
              </a:pPr>
              <a:t>12/5/2024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B613C-4D29-442E-BF40-3DD4475D0D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C2A406-14C5-453F-982D-650C36C610BD}" type="datetimeFigureOut">
              <a:rPr lang="en-US"/>
              <a:pPr>
                <a:defRPr/>
              </a:pPr>
              <a:t>12/5/2024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339A9B-94D3-4556-B5E3-55189A1D5E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CE7337-915F-4203-8D67-62008AED176C}" type="datetimeFigureOut">
              <a:rPr lang="en-US"/>
              <a:pPr>
                <a:defRPr/>
              </a:pPr>
              <a:t>12/5/2024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40ECE1-A218-48CC-BF1A-2B77BB582C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DF2A22-F463-4979-917E-7BB37986D1C5}" type="datetimeFigureOut">
              <a:rPr lang="en-US"/>
              <a:pPr>
                <a:defRPr/>
              </a:pPr>
              <a:t>12/5/2024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452883-8CC3-45F4-B448-18B32DC0AD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806D7AC-9D72-4B23-8355-ED70AAC2CB26}" type="datetimeFigureOut">
              <a:rPr lang="en-US"/>
              <a:pPr>
                <a:defRPr/>
              </a:pPr>
              <a:t>12/5/2024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1A0E9C-D884-4E8E-9785-101FC58C03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0C32441-9BB3-4D4F-8621-4A0DD0EB7FC9}" type="datetimeFigureOut">
              <a:rPr lang="en-US"/>
              <a:pPr>
                <a:defRPr/>
              </a:pPr>
              <a:t>12/5/2024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64BB8C-723A-4201-98E5-FA6C04ACC5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F61BCD4-1D27-4B13-B966-812F838E12AD}" type="datetimeFigureOut">
              <a:rPr lang="en-US"/>
              <a:pPr>
                <a:defRPr/>
              </a:pPr>
              <a:t>12/5/2024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F6B9B5-10AD-436C-B7C1-87CB64A880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3B744B-385C-4C17-A614-1DA373552D03}" type="datetimeFigureOut">
              <a:rPr lang="en-US"/>
              <a:pPr>
                <a:defRPr/>
              </a:pPr>
              <a:t>12/5/2024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4F4886-246C-4C16-8F24-D445DC7B5F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5D1915-61D3-4F64-8F73-00FC242C9E1B}" type="datetimeFigureOut">
              <a:rPr lang="en-US"/>
              <a:pPr>
                <a:defRPr/>
              </a:pPr>
              <a:t>12/5/2024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4564A9-E478-485B-8450-B19036F39B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CF0F55-9078-4AF2-B289-34E22C058D1D}" type="datetimeFigureOut">
              <a:rPr lang="en-US"/>
              <a:pPr>
                <a:defRPr/>
              </a:pPr>
              <a:t>12/5/2024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D62EE-8E37-421C-AEF0-A5A6CAB4A8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62A42A-D0AD-4BC0-9E6D-4D2161259964}" type="datetimeFigureOut">
              <a:rPr lang="en-US"/>
              <a:pPr>
                <a:defRPr/>
              </a:pPr>
              <a:t>12/5/2024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AFA15D-73DE-42A2-83AF-3FE78DC56E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u="none">
                <a:solidFill>
                  <a:schemeClr val="tx1">
                    <a:tint val="75000"/>
                  </a:schemeClr>
                </a:solidFill>
                <a:latin typeface="+mn-lt"/>
                <a:cs typeface="+mn-cs"/>
              </a:defRPr>
            </a:lvl1pPr>
          </a:lstStyle>
          <a:p>
            <a:pPr>
              <a:defRPr/>
            </a:pPr>
            <a:fld id="{BD0041A2-70DC-48AD-82D5-7BA18320EEBA}" type="datetimeFigureOut">
              <a:rPr lang="en-US"/>
              <a:pPr>
                <a:defRPr/>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u="none">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u="none">
                <a:solidFill>
                  <a:schemeClr val="tx1">
                    <a:tint val="75000"/>
                  </a:schemeClr>
                </a:solidFill>
                <a:latin typeface="+mn-lt"/>
                <a:cs typeface="+mn-cs"/>
              </a:defRPr>
            </a:lvl1pPr>
          </a:lstStyle>
          <a:p>
            <a:pPr>
              <a:defRPr/>
            </a:pPr>
            <a:fld id="{2923F8F9-9DB5-4248-BD1F-8737F190AD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tholicexorcism.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838202"/>
            <a:ext cx="8610600" cy="4724399"/>
          </a:xfrm>
        </p:spPr>
        <p:txBody>
          <a:bodyPr/>
          <a:lstStyle/>
          <a:p>
            <a:pPr eaLnBrk="1" hangingPunct="1"/>
            <a:r>
              <a:rPr lang="en-US" sz="6000" b="1" dirty="0"/>
              <a:t>Seminary Formation &amp;</a:t>
            </a:r>
            <a:br>
              <a:rPr lang="en-US" sz="6000" b="1" dirty="0"/>
            </a:br>
            <a:r>
              <a:rPr lang="en-US" sz="6000" b="1" dirty="0"/>
              <a:t> the Deliverance Ministry</a:t>
            </a:r>
            <a:endParaRPr lang="en-US" sz="2000" i="1" dirty="0">
              <a:solidFill>
                <a:srgbClr val="FF0000"/>
              </a:solidFill>
            </a:endParaRPr>
          </a:p>
        </p:txBody>
      </p:sp>
      <p:graphicFrame>
        <p:nvGraphicFramePr>
          <p:cNvPr id="3" name="Object 1">
            <a:extLst>
              <a:ext uri="{FF2B5EF4-FFF2-40B4-BE49-F238E27FC236}">
                <a16:creationId xmlns:a16="http://schemas.microsoft.com/office/drawing/2014/main" id="{921657C9-4B5B-5745-B001-DB439F45CC54}"/>
              </a:ext>
            </a:extLst>
          </p:cNvPr>
          <p:cNvGraphicFramePr>
            <a:graphicFrameLocks/>
          </p:cNvGraphicFramePr>
          <p:nvPr>
            <p:extLst>
              <p:ext uri="{D42A27DB-BD31-4B8C-83A1-F6EECF244321}">
                <p14:modId xmlns:p14="http://schemas.microsoft.com/office/powerpoint/2010/main" val="3032494033"/>
              </p:ext>
            </p:extLst>
          </p:nvPr>
        </p:nvGraphicFramePr>
        <p:xfrm>
          <a:off x="6651173" y="4800601"/>
          <a:ext cx="1578427" cy="1524000"/>
        </p:xfrm>
        <a:graphic>
          <a:graphicData uri="http://schemas.openxmlformats.org/presentationml/2006/ole">
            <mc:AlternateContent xmlns:mc="http://schemas.openxmlformats.org/markup-compatibility/2006">
              <mc:Choice xmlns:v="urn:schemas-microsoft-com:vml" Requires="v">
                <p:oleObj name="ClipArt" r:id="rId3" imgW="3537650" imgH="3662815" progId="">
                  <p:embed/>
                </p:oleObj>
              </mc:Choice>
              <mc:Fallback>
                <p:oleObj name="ClipArt" r:id="rId3" imgW="3537650" imgH="3662815" progId="">
                  <p:embed/>
                  <p:pic>
                    <p:nvPicPr>
                      <p:cNvPr id="3" name="Object 1">
                        <a:extLst>
                          <a:ext uri="{FF2B5EF4-FFF2-40B4-BE49-F238E27FC236}">
                            <a16:creationId xmlns:a16="http://schemas.microsoft.com/office/drawing/2014/main" id="{921657C9-4B5B-5745-B001-DB439F45CC5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173" y="4800601"/>
                        <a:ext cx="1578427" cy="1524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5830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049C2-3553-B445-A733-4EF9C4DCFD03}"/>
              </a:ext>
            </a:extLst>
          </p:cNvPr>
          <p:cNvSpPr>
            <a:spLocks noGrp="1"/>
          </p:cNvSpPr>
          <p:nvPr>
            <p:ph idx="1"/>
          </p:nvPr>
        </p:nvSpPr>
        <p:spPr>
          <a:xfrm>
            <a:off x="381000" y="1752600"/>
            <a:ext cx="8610600" cy="4525963"/>
          </a:xfrm>
        </p:spPr>
        <p:txBody>
          <a:bodyPr/>
          <a:lstStyle/>
          <a:p>
            <a:pPr marL="0" indent="0" algn="ctr">
              <a:buNone/>
            </a:pPr>
            <a:r>
              <a:rPr lang="en-US" sz="4800" dirty="0"/>
              <a:t>Satan’s </a:t>
            </a:r>
          </a:p>
          <a:p>
            <a:pPr marL="0" indent="0" algn="ctr">
              <a:buNone/>
            </a:pPr>
            <a:r>
              <a:rPr lang="en-US" sz="5400" dirty="0">
                <a:solidFill>
                  <a:srgbClr val="FF0000"/>
                </a:solidFill>
              </a:rPr>
              <a:t>ordinary vs. extraordinary </a:t>
            </a:r>
          </a:p>
          <a:p>
            <a:pPr marL="0" indent="0" algn="ctr">
              <a:buNone/>
            </a:pPr>
            <a:r>
              <a:rPr lang="en-US" sz="4800" dirty="0"/>
              <a:t>works</a:t>
            </a:r>
          </a:p>
        </p:txBody>
      </p:sp>
    </p:spTree>
    <p:extLst>
      <p:ext uri="{BB962C8B-B14F-4D97-AF65-F5344CB8AC3E}">
        <p14:creationId xmlns:p14="http://schemas.microsoft.com/office/powerpoint/2010/main" val="54268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838200"/>
          </a:xfrm>
        </p:spPr>
        <p:txBody>
          <a:bodyPr/>
          <a:lstStyle/>
          <a:p>
            <a:r>
              <a:rPr lang="en-US" sz="6000" b="1" dirty="0">
                <a:solidFill>
                  <a:srgbClr val="FF0000"/>
                </a:solidFill>
              </a:rPr>
              <a:t>What is the </a:t>
            </a:r>
            <a:br>
              <a:rPr lang="en-US" sz="6000" b="1" dirty="0">
                <a:solidFill>
                  <a:srgbClr val="FF0000"/>
                </a:solidFill>
              </a:rPr>
            </a:br>
            <a:r>
              <a:rPr lang="en-US" sz="6000" b="1" dirty="0">
                <a:solidFill>
                  <a:srgbClr val="FF0000"/>
                </a:solidFill>
              </a:rPr>
              <a:t>Deliverance Ministry?</a:t>
            </a:r>
          </a:p>
        </p:txBody>
      </p:sp>
      <p:graphicFrame>
        <p:nvGraphicFramePr>
          <p:cNvPr id="4" name="Object 1">
            <a:extLst>
              <a:ext uri="{FF2B5EF4-FFF2-40B4-BE49-F238E27FC236}">
                <a16:creationId xmlns:a16="http://schemas.microsoft.com/office/drawing/2014/main" id="{451C831C-2C59-9D48-9C80-D1785F0BDC3A}"/>
              </a:ext>
            </a:extLst>
          </p:cNvPr>
          <p:cNvGraphicFramePr>
            <a:graphicFrameLocks/>
          </p:cNvGraphicFramePr>
          <p:nvPr>
            <p:extLst>
              <p:ext uri="{D42A27DB-BD31-4B8C-83A1-F6EECF244321}">
                <p14:modId xmlns:p14="http://schemas.microsoft.com/office/powerpoint/2010/main" val="463843213"/>
              </p:ext>
            </p:extLst>
          </p:nvPr>
        </p:nvGraphicFramePr>
        <p:xfrm>
          <a:off x="6248400" y="3962400"/>
          <a:ext cx="1578427" cy="1524000"/>
        </p:xfrm>
        <a:graphic>
          <a:graphicData uri="http://schemas.openxmlformats.org/presentationml/2006/ole">
            <mc:AlternateContent xmlns:mc="http://schemas.openxmlformats.org/markup-compatibility/2006">
              <mc:Choice xmlns:v="urn:schemas-microsoft-com:vml" Requires="v">
                <p:oleObj name="ClipArt" r:id="rId2" imgW="3537650" imgH="3662815" progId="">
                  <p:embed/>
                </p:oleObj>
              </mc:Choice>
              <mc:Fallback>
                <p:oleObj name="ClipArt" r:id="rId2" imgW="3537650" imgH="3662815" progId="">
                  <p:embed/>
                  <p:pic>
                    <p:nvPicPr>
                      <p:cNvPr id="3" name="Object 1">
                        <a:extLst>
                          <a:ext uri="{FF2B5EF4-FFF2-40B4-BE49-F238E27FC236}">
                            <a16:creationId xmlns:a16="http://schemas.microsoft.com/office/drawing/2014/main" id="{921657C9-4B5B-5745-B001-DB439F45CC5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962400"/>
                        <a:ext cx="1578427" cy="1524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9080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763000" cy="3962400"/>
          </a:xfrm>
        </p:spPr>
        <p:txBody>
          <a:bodyPr/>
          <a:lstStyle/>
          <a:p>
            <a:pPr algn="l"/>
            <a:r>
              <a:rPr lang="en-US" sz="4000" b="1" i="1" dirty="0">
                <a:solidFill>
                  <a:srgbClr val="FF0066"/>
                </a:solidFill>
              </a:rPr>
              <a:t>  </a:t>
            </a:r>
            <a:r>
              <a:rPr lang="en-US" sz="4000" b="1" i="1" dirty="0">
                <a:solidFill>
                  <a:srgbClr val="FF0000"/>
                </a:solidFill>
              </a:rPr>
              <a:t>A Continuum Not Discrete Categories</a:t>
            </a:r>
            <a:br>
              <a:rPr lang="en-US" sz="4000" b="1" i="1" dirty="0">
                <a:solidFill>
                  <a:srgbClr val="FF0000"/>
                </a:solidFill>
              </a:rPr>
            </a:br>
            <a:br>
              <a:rPr lang="en-US" sz="4000" b="1" i="1" dirty="0">
                <a:solidFill>
                  <a:srgbClr val="FF0000"/>
                </a:solidFill>
              </a:rPr>
            </a:br>
            <a:r>
              <a:rPr lang="en-US" sz="4000" b="1" i="1" dirty="0">
                <a:solidFill>
                  <a:srgbClr val="000000"/>
                </a:solidFill>
              </a:rPr>
              <a:t>Liberation &lt;−−−−−−−&gt;Perfect Possession</a:t>
            </a:r>
            <a:br>
              <a:rPr lang="en-US" sz="4000" b="1" i="1" dirty="0">
                <a:solidFill>
                  <a:srgbClr val="000000"/>
                </a:solidFill>
              </a:rPr>
            </a:br>
            <a:br>
              <a:rPr lang="en-US" sz="1800" b="1" i="1" dirty="0">
                <a:solidFill>
                  <a:srgbClr val="FF0066"/>
                </a:solidFill>
              </a:rPr>
            </a:br>
            <a:endParaRPr lang="en-US" sz="3600" b="1" i="1" dirty="0">
              <a:solidFill>
                <a:schemeClr val="tx1"/>
              </a:solidFill>
            </a:endParaRPr>
          </a:p>
        </p:txBody>
      </p:sp>
    </p:spTree>
    <p:extLst>
      <p:ext uri="{BB962C8B-B14F-4D97-AF65-F5344CB8AC3E}">
        <p14:creationId xmlns:p14="http://schemas.microsoft.com/office/powerpoint/2010/main" val="369200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838200"/>
          </a:xfrm>
        </p:spPr>
        <p:txBody>
          <a:bodyPr/>
          <a:lstStyle/>
          <a:p>
            <a:r>
              <a:rPr lang="en-US" b="1" dirty="0">
                <a:solidFill>
                  <a:srgbClr val="FF0000"/>
                </a:solidFill>
              </a:rPr>
              <a:t>Deliverance Ministry</a:t>
            </a:r>
          </a:p>
        </p:txBody>
      </p:sp>
      <p:sp>
        <p:nvSpPr>
          <p:cNvPr id="3" name="Content Placeholder 2"/>
          <p:cNvSpPr>
            <a:spLocks noGrp="1"/>
          </p:cNvSpPr>
          <p:nvPr>
            <p:ph idx="1"/>
          </p:nvPr>
        </p:nvSpPr>
        <p:spPr>
          <a:xfrm>
            <a:off x="457200" y="1676400"/>
            <a:ext cx="8382000" cy="4953000"/>
          </a:xfrm>
        </p:spPr>
        <p:txBody>
          <a:bodyPr>
            <a:normAutofit fontScale="92500" lnSpcReduction="20000"/>
          </a:bodyPr>
          <a:lstStyle/>
          <a:p>
            <a:pPr marL="115888" indent="3175">
              <a:buNone/>
            </a:pPr>
            <a:r>
              <a:rPr lang="en-US" dirty="0"/>
              <a:t>“Deliverance addresses some form of inordinate control being exercised over a specific aspect of a person's life; it concerns something more than ordinary temptation and less than the total control found in full possession….Silent prayers of deliverance can be offered by every Christian.  If there is to be vocal prayer for deliverance, this should be done by a team whose ministry is recognized by the local community and its pastoral authority.”</a:t>
            </a:r>
          </a:p>
          <a:p>
            <a:pPr marL="115888" indent="3175">
              <a:buNone/>
            </a:pPr>
            <a:r>
              <a:rPr lang="en-US" dirty="0"/>
              <a:t>—USCCB, </a:t>
            </a:r>
            <a:r>
              <a:rPr lang="en-US" i="1" dirty="0"/>
              <a:t>A Pastoral Statement on the Catholic Charismatic Renewal, </a:t>
            </a:r>
            <a:r>
              <a:rPr lang="en-US" dirty="0"/>
              <a:t>29.</a:t>
            </a:r>
          </a:p>
        </p:txBody>
      </p:sp>
    </p:spTree>
    <p:extLst>
      <p:ext uri="{BB962C8B-B14F-4D97-AF65-F5344CB8AC3E}">
        <p14:creationId xmlns:p14="http://schemas.microsoft.com/office/powerpoint/2010/main" val="426623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638F8-F89B-9BCC-7256-9687D7B469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F75037-F023-4F57-F846-9EE52CF89E15}"/>
              </a:ext>
            </a:extLst>
          </p:cNvPr>
          <p:cNvSpPr>
            <a:spLocks noGrp="1"/>
          </p:cNvSpPr>
          <p:nvPr>
            <p:ph idx="1"/>
          </p:nvPr>
        </p:nvSpPr>
        <p:spPr>
          <a:xfrm>
            <a:off x="762000" y="228600"/>
            <a:ext cx="8534400" cy="4525963"/>
          </a:xfrm>
        </p:spPr>
        <p:txBody>
          <a:bodyPr/>
          <a:lstStyle/>
          <a:p>
            <a:pPr marL="0" indent="0" algn="ctr">
              <a:buNone/>
            </a:pPr>
            <a:r>
              <a:rPr lang="en-US" sz="4400" b="1" dirty="0">
                <a:solidFill>
                  <a:srgbClr val="0070C0"/>
                </a:solidFill>
              </a:rPr>
              <a:t>Seminary Recommendation:</a:t>
            </a:r>
          </a:p>
          <a:p>
            <a:pPr marL="0" indent="0">
              <a:buNone/>
            </a:pPr>
            <a:endParaRPr lang="en-US" sz="2000" dirty="0"/>
          </a:p>
          <a:p>
            <a:pPr marL="0" indent="0">
              <a:buNone/>
            </a:pPr>
            <a:r>
              <a:rPr lang="en-US" sz="4000" dirty="0"/>
              <a:t>A regular part of screening candidates for the seminary should include </a:t>
            </a:r>
            <a:r>
              <a:rPr lang="en-US" sz="4000" dirty="0">
                <a:solidFill>
                  <a:srgbClr val="FF0000"/>
                </a:solidFill>
              </a:rPr>
              <a:t>questions related to previous occult practices</a:t>
            </a:r>
            <a:r>
              <a:rPr lang="en-US" sz="4000" dirty="0"/>
              <a:t>, non-Christian spiritualities, Santeria, voodoo, curses, spells, all forms of divinations and any other practice which might result in the candidate having “demons.” </a:t>
            </a:r>
            <a:endParaRPr lang="en-US" sz="4800" dirty="0"/>
          </a:p>
          <a:p>
            <a:endParaRPr lang="en-US" dirty="0"/>
          </a:p>
        </p:txBody>
      </p:sp>
    </p:spTree>
    <p:extLst>
      <p:ext uri="{BB962C8B-B14F-4D97-AF65-F5344CB8AC3E}">
        <p14:creationId xmlns:p14="http://schemas.microsoft.com/office/powerpoint/2010/main" val="1237210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CF4F-BB47-4441-9E76-706D45FCA32B}"/>
              </a:ext>
            </a:extLst>
          </p:cNvPr>
          <p:cNvSpPr>
            <a:spLocks noGrp="1"/>
          </p:cNvSpPr>
          <p:nvPr>
            <p:ph type="title"/>
          </p:nvPr>
        </p:nvSpPr>
        <p:spPr>
          <a:xfrm>
            <a:off x="457200" y="2209800"/>
            <a:ext cx="8229600" cy="1143000"/>
          </a:xfrm>
        </p:spPr>
        <p:txBody>
          <a:bodyPr/>
          <a:lstStyle/>
          <a:p>
            <a:r>
              <a:rPr lang="en-US" sz="6600" b="1" dirty="0">
                <a:solidFill>
                  <a:srgbClr val="FF0000"/>
                </a:solidFill>
              </a:rPr>
              <a:t>Discernment</a:t>
            </a:r>
          </a:p>
        </p:txBody>
      </p:sp>
      <p:graphicFrame>
        <p:nvGraphicFramePr>
          <p:cNvPr id="3" name="Object 2">
            <a:extLst>
              <a:ext uri="{FF2B5EF4-FFF2-40B4-BE49-F238E27FC236}">
                <a16:creationId xmlns:a16="http://schemas.microsoft.com/office/drawing/2014/main" id="{45A99EF7-DD18-714F-972E-3B50FDA8C05C}"/>
              </a:ext>
            </a:extLst>
          </p:cNvPr>
          <p:cNvGraphicFramePr>
            <a:graphicFrameLocks/>
          </p:cNvGraphicFramePr>
          <p:nvPr>
            <p:extLst>
              <p:ext uri="{D42A27DB-BD31-4B8C-83A1-F6EECF244321}">
                <p14:modId xmlns:p14="http://schemas.microsoft.com/office/powerpoint/2010/main" val="716090845"/>
              </p:ext>
            </p:extLst>
          </p:nvPr>
        </p:nvGraphicFramePr>
        <p:xfrm>
          <a:off x="6019800" y="4038600"/>
          <a:ext cx="1733550" cy="1463675"/>
        </p:xfrm>
        <a:graphic>
          <a:graphicData uri="http://schemas.openxmlformats.org/presentationml/2006/ole">
            <mc:AlternateContent xmlns:mc="http://schemas.openxmlformats.org/markup-compatibility/2006">
              <mc:Choice xmlns:v="urn:schemas-microsoft-com:vml" Requires="v">
                <p:oleObj name="ClipArt" r:id="rId2" imgW="3537650" imgH="3662815" progId="MS_ClipArt_Gallery.2">
                  <p:embed/>
                </p:oleObj>
              </mc:Choice>
              <mc:Fallback>
                <p:oleObj name="ClipArt" r:id="rId2" imgW="3537650" imgH="3662815" progId="MS_ClipArt_Gallery.2">
                  <p:embed/>
                  <p:pic>
                    <p:nvPicPr>
                      <p:cNvPr id="3"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038600"/>
                        <a:ext cx="1733550" cy="1463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693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447800"/>
            <a:ext cx="6858000" cy="3962400"/>
          </a:xfrm>
        </p:spPr>
        <p:txBody>
          <a:bodyPr/>
          <a:lstStyle/>
          <a:p>
            <a:pPr algn="l"/>
            <a:r>
              <a:rPr lang="en-US" sz="4800" b="1" i="1" dirty="0">
                <a:solidFill>
                  <a:srgbClr val="FF0000"/>
                </a:solidFill>
              </a:rPr>
              <a:t>Is it:</a:t>
            </a:r>
            <a:br>
              <a:rPr lang="en-US" b="1" i="1" dirty="0">
                <a:solidFill>
                  <a:srgbClr val="000000"/>
                </a:solidFill>
              </a:rPr>
            </a:br>
            <a:r>
              <a:rPr lang="en-US" b="1" i="1" dirty="0">
                <a:solidFill>
                  <a:srgbClr val="000000"/>
                </a:solidFill>
              </a:rPr>
              <a:t>Oppression </a:t>
            </a:r>
            <a:br>
              <a:rPr lang="en-US" b="1" i="1" dirty="0">
                <a:solidFill>
                  <a:srgbClr val="000000"/>
                </a:solidFill>
              </a:rPr>
            </a:br>
            <a:r>
              <a:rPr lang="en-US" b="1" i="1" dirty="0">
                <a:solidFill>
                  <a:srgbClr val="000000"/>
                </a:solidFill>
              </a:rPr>
              <a:t>Obsession</a:t>
            </a:r>
            <a:br>
              <a:rPr lang="en-US" b="1" i="1" dirty="0">
                <a:solidFill>
                  <a:srgbClr val="000000"/>
                </a:solidFill>
              </a:rPr>
            </a:br>
            <a:r>
              <a:rPr lang="en-US" b="1" i="1" dirty="0">
                <a:solidFill>
                  <a:srgbClr val="000000"/>
                </a:solidFill>
              </a:rPr>
              <a:t>Partial Possession</a:t>
            </a:r>
            <a:br>
              <a:rPr lang="en-US" b="1" i="1" dirty="0">
                <a:solidFill>
                  <a:srgbClr val="000000"/>
                </a:solidFill>
              </a:rPr>
            </a:br>
            <a:r>
              <a:rPr lang="en-US" b="1" i="1" dirty="0">
                <a:solidFill>
                  <a:srgbClr val="000000"/>
                </a:solidFill>
              </a:rPr>
              <a:t>Possession</a:t>
            </a:r>
            <a:br>
              <a:rPr lang="en-US" b="1" i="1" dirty="0">
                <a:solidFill>
                  <a:srgbClr val="000000"/>
                </a:solidFill>
              </a:rPr>
            </a:br>
            <a:endParaRPr lang="en-US" sz="4000" b="1" i="1" dirty="0">
              <a:solidFill>
                <a:srgbClr val="000000"/>
              </a:solidFill>
            </a:endParaRPr>
          </a:p>
        </p:txBody>
      </p:sp>
    </p:spTree>
    <p:extLst>
      <p:ext uri="{BB962C8B-B14F-4D97-AF65-F5344CB8AC3E}">
        <p14:creationId xmlns:p14="http://schemas.microsoft.com/office/powerpoint/2010/main" val="130176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6889-58C6-E34D-85C2-01B639343E59}"/>
              </a:ext>
            </a:extLst>
          </p:cNvPr>
          <p:cNvSpPr>
            <a:spLocks noGrp="1"/>
          </p:cNvSpPr>
          <p:nvPr>
            <p:ph type="title"/>
          </p:nvPr>
        </p:nvSpPr>
        <p:spPr>
          <a:xfrm>
            <a:off x="381000" y="2438400"/>
            <a:ext cx="8229600" cy="1143000"/>
          </a:xfrm>
        </p:spPr>
        <p:txBody>
          <a:bodyPr/>
          <a:lstStyle/>
          <a:p>
            <a:r>
              <a:rPr lang="en-US" sz="6000" b="1" dirty="0">
                <a:solidFill>
                  <a:srgbClr val="FF0000"/>
                </a:solidFill>
              </a:rPr>
              <a:t>Primary Signs </a:t>
            </a:r>
            <a:br>
              <a:rPr lang="en-US" sz="6000" b="1" dirty="0">
                <a:solidFill>
                  <a:srgbClr val="FF0000"/>
                </a:solidFill>
              </a:rPr>
            </a:br>
            <a:r>
              <a:rPr lang="en-US" sz="6000" b="1" dirty="0">
                <a:solidFill>
                  <a:srgbClr val="FF0000"/>
                </a:solidFill>
              </a:rPr>
              <a:t>vs </a:t>
            </a:r>
            <a:br>
              <a:rPr lang="en-US" sz="6000" b="1" dirty="0">
                <a:solidFill>
                  <a:srgbClr val="FF0000"/>
                </a:solidFill>
              </a:rPr>
            </a:br>
            <a:r>
              <a:rPr lang="en-US" sz="6000" b="1" dirty="0"/>
              <a:t>Secondary Signs</a:t>
            </a:r>
          </a:p>
        </p:txBody>
      </p:sp>
    </p:spTree>
    <p:extLst>
      <p:ext uri="{BB962C8B-B14F-4D97-AF65-F5344CB8AC3E}">
        <p14:creationId xmlns:p14="http://schemas.microsoft.com/office/powerpoint/2010/main" val="384267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FB890-2E87-9434-6D5B-569AB9923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DB1A2F-8008-644D-AB20-1F21D2F4512F}"/>
              </a:ext>
            </a:extLst>
          </p:cNvPr>
          <p:cNvSpPr>
            <a:spLocks noGrp="1"/>
          </p:cNvSpPr>
          <p:nvPr>
            <p:ph type="title"/>
          </p:nvPr>
        </p:nvSpPr>
        <p:spPr>
          <a:xfrm>
            <a:off x="457200" y="762000"/>
            <a:ext cx="8229600" cy="1143000"/>
          </a:xfrm>
        </p:spPr>
        <p:txBody>
          <a:bodyPr/>
          <a:lstStyle/>
          <a:p>
            <a:r>
              <a:rPr lang="en-US" sz="5400" dirty="0">
                <a:solidFill>
                  <a:srgbClr val="0070C0"/>
                </a:solidFill>
              </a:rPr>
              <a:t>Question</a:t>
            </a:r>
          </a:p>
        </p:txBody>
      </p:sp>
      <p:sp>
        <p:nvSpPr>
          <p:cNvPr id="3" name="Content Placeholder 2">
            <a:extLst>
              <a:ext uri="{FF2B5EF4-FFF2-40B4-BE49-F238E27FC236}">
                <a16:creationId xmlns:a16="http://schemas.microsoft.com/office/drawing/2014/main" id="{AD4E7EC6-1F38-0032-3D14-03C168C61542}"/>
              </a:ext>
            </a:extLst>
          </p:cNvPr>
          <p:cNvSpPr>
            <a:spLocks noGrp="1"/>
          </p:cNvSpPr>
          <p:nvPr>
            <p:ph idx="1"/>
          </p:nvPr>
        </p:nvSpPr>
        <p:spPr>
          <a:xfrm>
            <a:off x="190500" y="2057399"/>
            <a:ext cx="8763000" cy="4525963"/>
          </a:xfrm>
        </p:spPr>
        <p:txBody>
          <a:bodyPr/>
          <a:lstStyle/>
          <a:p>
            <a:pPr marL="0" indent="0" algn="ctr">
              <a:buNone/>
            </a:pPr>
            <a:r>
              <a:rPr lang="en-US" sz="4000" dirty="0"/>
              <a:t>Is it OK if a seminarian is conducting a deliverance ministry over other seminarians and training them to do so?</a:t>
            </a:r>
          </a:p>
        </p:txBody>
      </p:sp>
    </p:spTree>
    <p:extLst>
      <p:ext uri="{BB962C8B-B14F-4D97-AF65-F5344CB8AC3E}">
        <p14:creationId xmlns:p14="http://schemas.microsoft.com/office/powerpoint/2010/main" val="18953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E1AA-D0CF-9745-A54A-DCC253BC4BF2}"/>
              </a:ext>
            </a:extLst>
          </p:cNvPr>
          <p:cNvSpPr>
            <a:spLocks noGrp="1"/>
          </p:cNvSpPr>
          <p:nvPr>
            <p:ph type="title"/>
          </p:nvPr>
        </p:nvSpPr>
        <p:spPr>
          <a:xfrm>
            <a:off x="457200" y="274638"/>
            <a:ext cx="8229600" cy="639762"/>
          </a:xfrm>
        </p:spPr>
        <p:txBody>
          <a:bodyPr/>
          <a:lstStyle/>
          <a:p>
            <a:r>
              <a:rPr lang="en-US" dirty="0">
                <a:solidFill>
                  <a:srgbClr val="FF0000"/>
                </a:solidFill>
              </a:rPr>
              <a:t>How do people get demons?</a:t>
            </a:r>
          </a:p>
        </p:txBody>
      </p:sp>
      <p:sp>
        <p:nvSpPr>
          <p:cNvPr id="3" name="Content Placeholder 2">
            <a:extLst>
              <a:ext uri="{FF2B5EF4-FFF2-40B4-BE49-F238E27FC236}">
                <a16:creationId xmlns:a16="http://schemas.microsoft.com/office/drawing/2014/main" id="{D9D1DE53-1741-BE4E-AA29-7C57AF93E9F6}"/>
              </a:ext>
            </a:extLst>
          </p:cNvPr>
          <p:cNvSpPr>
            <a:spLocks noGrp="1"/>
          </p:cNvSpPr>
          <p:nvPr>
            <p:ph idx="1"/>
          </p:nvPr>
        </p:nvSpPr>
        <p:spPr>
          <a:xfrm>
            <a:off x="609600" y="914400"/>
            <a:ext cx="8229600" cy="4525963"/>
          </a:xfrm>
        </p:spPr>
        <p:txBody>
          <a:bodyPr/>
          <a:lstStyle/>
          <a:p>
            <a:r>
              <a:rPr lang="en-US" dirty="0"/>
              <a:t>On-going serious sin</a:t>
            </a:r>
          </a:p>
          <a:p>
            <a:r>
              <a:rPr lang="en-US" dirty="0"/>
              <a:t>Occult behaviors e.g. Ouija, seances</a:t>
            </a:r>
          </a:p>
          <a:p>
            <a:r>
              <a:rPr lang="en-US" dirty="0"/>
              <a:t>Cursed by someone or ingesting cursed items</a:t>
            </a:r>
          </a:p>
          <a:p>
            <a:r>
              <a:rPr lang="en-US" dirty="0"/>
              <a:t>Dedicated to Satan/demons by self or family</a:t>
            </a:r>
          </a:p>
          <a:p>
            <a:r>
              <a:rPr lang="en-US" dirty="0"/>
              <a:t>Pagan religions--worshipping pagan “deities”</a:t>
            </a:r>
          </a:p>
          <a:p>
            <a:r>
              <a:rPr lang="en-US" dirty="0"/>
              <a:t>Witchcraft, sorcery and the like.</a:t>
            </a:r>
          </a:p>
          <a:p>
            <a:r>
              <a:rPr lang="en-US" dirty="0"/>
              <a:t>Demonic tattoos or contracts with evil</a:t>
            </a:r>
          </a:p>
          <a:p>
            <a:r>
              <a:rPr lang="en-US" dirty="0"/>
              <a:t>Traumatic abuse in childhood</a:t>
            </a:r>
          </a:p>
          <a:p>
            <a:r>
              <a:rPr lang="en-US" dirty="0"/>
              <a:t>Opening self to un-named spiritual forces/energies</a:t>
            </a:r>
          </a:p>
          <a:p>
            <a:endParaRPr lang="en-US" dirty="0"/>
          </a:p>
        </p:txBody>
      </p:sp>
    </p:spTree>
    <p:extLst>
      <p:ext uri="{BB962C8B-B14F-4D97-AF65-F5344CB8AC3E}">
        <p14:creationId xmlns:p14="http://schemas.microsoft.com/office/powerpoint/2010/main" val="6025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itting around a fire&#10;&#10;Description automatically generated">
            <a:extLst>
              <a:ext uri="{FF2B5EF4-FFF2-40B4-BE49-F238E27FC236}">
                <a16:creationId xmlns:a16="http://schemas.microsoft.com/office/drawing/2014/main" id="{41B971F2-2A05-C442-8142-270AD897087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6336" y="205582"/>
            <a:ext cx="4817864" cy="6423818"/>
          </a:xfrm>
        </p:spPr>
      </p:pic>
    </p:spTree>
    <p:extLst>
      <p:ext uri="{BB962C8B-B14F-4D97-AF65-F5344CB8AC3E}">
        <p14:creationId xmlns:p14="http://schemas.microsoft.com/office/powerpoint/2010/main" val="425668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Bruises on a Possessed Person</a:t>
            </a:r>
          </a:p>
        </p:txBody>
      </p:sp>
      <p:pic>
        <p:nvPicPr>
          <p:cNvPr id="4" name="Content Placeholder 3" descr="photo.JPG"/>
          <p:cNvPicPr>
            <a:picLocks noGrp="1" noChangeAspect="1"/>
          </p:cNvPicPr>
          <p:nvPr>
            <p:ph idx="1"/>
          </p:nvPr>
        </p:nvPicPr>
        <p:blipFill>
          <a:blip r:embed="rId3" cstate="print">
            <a:extLst>
              <a:ext uri="{28A0092B-C50C-407E-A947-70E740481C1C}">
                <a14:useLocalDpi xmlns:a14="http://schemas.microsoft.com/office/drawing/2010/main" val="0"/>
              </a:ext>
            </a:extLst>
          </a:blip>
          <a:srcRect t="13184" b="13184"/>
          <a:stretch>
            <a:fillRect/>
          </a:stretch>
        </p:blipFill>
        <p:spPr/>
      </p:pic>
    </p:spTree>
    <p:extLst>
      <p:ext uri="{BB962C8B-B14F-4D97-AF65-F5344CB8AC3E}">
        <p14:creationId xmlns:p14="http://schemas.microsoft.com/office/powerpoint/2010/main" val="420604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6889-58C6-E34D-85C2-01B639343E59}"/>
              </a:ext>
            </a:extLst>
          </p:cNvPr>
          <p:cNvSpPr>
            <a:spLocks noGrp="1"/>
          </p:cNvSpPr>
          <p:nvPr>
            <p:ph type="title"/>
          </p:nvPr>
        </p:nvSpPr>
        <p:spPr/>
        <p:txBody>
          <a:bodyPr/>
          <a:lstStyle/>
          <a:p>
            <a:r>
              <a:rPr lang="en-US" b="1" dirty="0">
                <a:solidFill>
                  <a:srgbClr val="FF0000"/>
                </a:solidFill>
              </a:rPr>
              <a:t>Classic Signs of Possession</a:t>
            </a:r>
          </a:p>
        </p:txBody>
      </p:sp>
      <p:sp>
        <p:nvSpPr>
          <p:cNvPr id="3" name="Content Placeholder 2">
            <a:extLst>
              <a:ext uri="{FF2B5EF4-FFF2-40B4-BE49-F238E27FC236}">
                <a16:creationId xmlns:a16="http://schemas.microsoft.com/office/drawing/2014/main" id="{274B7A30-AB9C-294F-9A5C-85DE36D916DD}"/>
              </a:ext>
            </a:extLst>
          </p:cNvPr>
          <p:cNvSpPr>
            <a:spLocks noGrp="1"/>
          </p:cNvSpPr>
          <p:nvPr>
            <p:ph idx="1"/>
          </p:nvPr>
        </p:nvSpPr>
        <p:spPr/>
        <p:txBody>
          <a:bodyPr/>
          <a:lstStyle/>
          <a:p>
            <a:r>
              <a:rPr lang="en-US" i="1" dirty="0"/>
              <a:t>Aversion to the sacred </a:t>
            </a:r>
            <a:r>
              <a:rPr lang="en-US" dirty="0"/>
              <a:t>(demons can’t stand anything holy </a:t>
            </a:r>
            <a:r>
              <a:rPr lang="en-US" dirty="0" err="1"/>
              <a:t>ie</a:t>
            </a:r>
            <a:r>
              <a:rPr lang="en-US" dirty="0"/>
              <a:t> related to God)</a:t>
            </a:r>
          </a:p>
          <a:p>
            <a:r>
              <a:rPr lang="en-US" i="1" dirty="0"/>
              <a:t>Ability to understand/speak unknown languages </a:t>
            </a:r>
            <a:r>
              <a:rPr lang="en-US" dirty="0"/>
              <a:t>(demonic intellectual abilities)</a:t>
            </a:r>
          </a:p>
          <a:p>
            <a:r>
              <a:rPr lang="en-US" i="1" dirty="0"/>
              <a:t>Occult knowledge </a:t>
            </a:r>
            <a:r>
              <a:rPr lang="en-US" dirty="0"/>
              <a:t>(demonic intellectual abilities)</a:t>
            </a:r>
          </a:p>
          <a:p>
            <a:r>
              <a:rPr lang="en-US" i="1" dirty="0"/>
              <a:t>Preternatural strength</a:t>
            </a:r>
            <a:r>
              <a:rPr lang="en-US" dirty="0"/>
              <a:t> (demonic physical abilities)</a:t>
            </a:r>
          </a:p>
        </p:txBody>
      </p:sp>
    </p:spTree>
    <p:extLst>
      <p:ext uri="{BB962C8B-B14F-4D97-AF65-F5344CB8AC3E}">
        <p14:creationId xmlns:p14="http://schemas.microsoft.com/office/powerpoint/2010/main" val="186781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03A5-A9EA-A24C-99E9-BB05D8E48341}"/>
              </a:ext>
            </a:extLst>
          </p:cNvPr>
          <p:cNvSpPr>
            <a:spLocks noGrp="1"/>
          </p:cNvSpPr>
          <p:nvPr>
            <p:ph type="title"/>
          </p:nvPr>
        </p:nvSpPr>
        <p:spPr/>
        <p:txBody>
          <a:bodyPr/>
          <a:lstStyle/>
          <a:p>
            <a:r>
              <a:rPr lang="en-US" dirty="0"/>
              <a:t>Basic Discernment…</a:t>
            </a:r>
          </a:p>
        </p:txBody>
      </p:sp>
      <p:sp>
        <p:nvSpPr>
          <p:cNvPr id="3" name="Content Placeholder 2">
            <a:extLst>
              <a:ext uri="{FF2B5EF4-FFF2-40B4-BE49-F238E27FC236}">
                <a16:creationId xmlns:a16="http://schemas.microsoft.com/office/drawing/2014/main" id="{FB3C182D-580C-684B-BF06-9C5F02F73910}"/>
              </a:ext>
            </a:extLst>
          </p:cNvPr>
          <p:cNvSpPr>
            <a:spLocks noGrp="1"/>
          </p:cNvSpPr>
          <p:nvPr>
            <p:ph idx="1"/>
          </p:nvPr>
        </p:nvSpPr>
        <p:spPr/>
        <p:txBody>
          <a:bodyPr/>
          <a:lstStyle/>
          <a:p>
            <a:pPr marL="0" indent="0">
              <a:buNone/>
            </a:pPr>
            <a:r>
              <a:rPr lang="en-US" dirty="0"/>
              <a:t>Answer two questions:</a:t>
            </a:r>
          </a:p>
          <a:p>
            <a:pPr marL="0" indent="0">
              <a:buNone/>
            </a:pPr>
            <a:r>
              <a:rPr lang="en-US" dirty="0"/>
              <a:t>	</a:t>
            </a:r>
          </a:p>
          <a:p>
            <a:pPr marL="0" indent="0">
              <a:buNone/>
            </a:pPr>
            <a:r>
              <a:rPr lang="en-US" sz="3600" b="1" dirty="0">
                <a:solidFill>
                  <a:srgbClr val="FF0000"/>
                </a:solidFill>
              </a:rPr>
              <a:t>*Why you?</a:t>
            </a:r>
            <a:r>
              <a:rPr lang="en-US" sz="3600" dirty="0"/>
              <a:t>  </a:t>
            </a:r>
            <a:r>
              <a:rPr lang="en-US" dirty="0"/>
              <a:t>(why do you have demons?)</a:t>
            </a:r>
          </a:p>
          <a:p>
            <a:pPr marL="0" indent="0">
              <a:buNone/>
            </a:pPr>
            <a:r>
              <a:rPr lang="en-US" dirty="0"/>
              <a:t>	</a:t>
            </a:r>
          </a:p>
          <a:p>
            <a:pPr marL="0" indent="0">
              <a:buNone/>
            </a:pPr>
            <a:r>
              <a:rPr lang="en-US" sz="3600" b="1" dirty="0">
                <a:solidFill>
                  <a:srgbClr val="FF0000"/>
                </a:solidFill>
              </a:rPr>
              <a:t>*Why now? </a:t>
            </a:r>
            <a:r>
              <a:rPr lang="en-US" dirty="0"/>
              <a:t>(why are they manifesting now?)</a:t>
            </a:r>
          </a:p>
        </p:txBody>
      </p:sp>
    </p:spTree>
    <p:extLst>
      <p:ext uri="{BB962C8B-B14F-4D97-AF65-F5344CB8AC3E}">
        <p14:creationId xmlns:p14="http://schemas.microsoft.com/office/powerpoint/2010/main" val="997123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9FB2B-DB99-9180-9D58-49D9770DB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CDAEE6-C4E2-5495-9B93-72DDFD535DBD}"/>
              </a:ext>
            </a:extLst>
          </p:cNvPr>
          <p:cNvSpPr>
            <a:spLocks noGrp="1"/>
          </p:cNvSpPr>
          <p:nvPr>
            <p:ph type="title"/>
          </p:nvPr>
        </p:nvSpPr>
        <p:spPr>
          <a:xfrm>
            <a:off x="152400" y="1219200"/>
            <a:ext cx="8229600" cy="639762"/>
          </a:xfrm>
        </p:spPr>
        <p:txBody>
          <a:bodyPr/>
          <a:lstStyle/>
          <a:p>
            <a:r>
              <a:rPr lang="en-US" sz="6000" dirty="0">
                <a:solidFill>
                  <a:srgbClr val="FF0000"/>
                </a:solidFill>
              </a:rPr>
              <a:t>Demon Brain</a:t>
            </a:r>
            <a:endParaRPr lang="en-US" sz="6600" dirty="0">
              <a:solidFill>
                <a:srgbClr val="FF0000"/>
              </a:solidFill>
            </a:endParaRPr>
          </a:p>
        </p:txBody>
      </p:sp>
      <p:sp>
        <p:nvSpPr>
          <p:cNvPr id="3" name="Content Placeholder 2">
            <a:extLst>
              <a:ext uri="{FF2B5EF4-FFF2-40B4-BE49-F238E27FC236}">
                <a16:creationId xmlns:a16="http://schemas.microsoft.com/office/drawing/2014/main" id="{A4284581-7CE1-EBE4-3F68-CD69EF9AF7D9}"/>
              </a:ext>
            </a:extLst>
          </p:cNvPr>
          <p:cNvSpPr>
            <a:spLocks noGrp="1"/>
          </p:cNvSpPr>
          <p:nvPr>
            <p:ph idx="1"/>
          </p:nvPr>
        </p:nvSpPr>
        <p:spPr>
          <a:xfrm>
            <a:off x="781050" y="2133600"/>
            <a:ext cx="7696200" cy="5059363"/>
          </a:xfrm>
        </p:spPr>
        <p:txBody>
          <a:bodyPr/>
          <a:lstStyle/>
          <a:p>
            <a:pPr marL="0" indent="0">
              <a:buNone/>
            </a:pPr>
            <a:r>
              <a:rPr lang="en-US" sz="3600" dirty="0"/>
              <a:t>Possessed or severely obsessed people can exhibit demonic thinking.  The stronger the demonic presence in a person the more they start thinking like demons.</a:t>
            </a:r>
          </a:p>
          <a:p>
            <a:pPr marL="0" indent="0">
              <a:buNone/>
            </a:pPr>
            <a:endParaRPr lang="en-US" sz="2000" dirty="0"/>
          </a:p>
        </p:txBody>
      </p:sp>
      <p:graphicFrame>
        <p:nvGraphicFramePr>
          <p:cNvPr id="4" name="Object 3">
            <a:extLst>
              <a:ext uri="{FF2B5EF4-FFF2-40B4-BE49-F238E27FC236}">
                <a16:creationId xmlns:a16="http://schemas.microsoft.com/office/drawing/2014/main" id="{C7854A75-967C-E13A-949A-DE073397397E}"/>
              </a:ext>
            </a:extLst>
          </p:cNvPr>
          <p:cNvGraphicFramePr>
            <a:graphicFrameLocks/>
          </p:cNvGraphicFramePr>
          <p:nvPr/>
        </p:nvGraphicFramePr>
        <p:xfrm>
          <a:off x="6629400" y="4876800"/>
          <a:ext cx="1733550" cy="1463675"/>
        </p:xfrm>
        <a:graphic>
          <a:graphicData uri="http://schemas.openxmlformats.org/presentationml/2006/ole">
            <mc:AlternateContent xmlns:mc="http://schemas.openxmlformats.org/markup-compatibility/2006">
              <mc:Choice xmlns:v="urn:schemas-microsoft-com:vml" Requires="v">
                <p:oleObj name="ClipArt" r:id="rId2" imgW="3537650" imgH="3662815" progId="MS_ClipArt_Gallery.2">
                  <p:embed/>
                </p:oleObj>
              </mc:Choice>
              <mc:Fallback>
                <p:oleObj name="ClipArt" r:id="rId2" imgW="3537650" imgH="3662815" progId="MS_ClipArt_Gallery.2">
                  <p:embed/>
                  <p:pic>
                    <p:nvPicPr>
                      <p:cNvPr id="4" name="Object 3">
                        <a:extLst>
                          <a:ext uri="{FF2B5EF4-FFF2-40B4-BE49-F238E27FC236}">
                            <a16:creationId xmlns:a16="http://schemas.microsoft.com/office/drawing/2014/main" id="{C7854A75-967C-E13A-949A-DE073397397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876800"/>
                        <a:ext cx="1733550" cy="146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140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918E1-1F28-73D1-EC35-FB1EDA3DB288}"/>
            </a:ext>
          </a:extLst>
        </p:cNvPr>
        <p:cNvGrpSpPr/>
        <p:nvPr/>
      </p:nvGrpSpPr>
      <p:grpSpPr>
        <a:xfrm>
          <a:off x="0" y="0"/>
          <a:ext cx="0" cy="0"/>
          <a:chOff x="0" y="0"/>
          <a:chExt cx="0" cy="0"/>
        </a:xfrm>
      </p:grpSpPr>
      <p:pic>
        <p:nvPicPr>
          <p:cNvPr id="5" name="Content Placeholder 4" descr="A painting of a person with a demon&#10;&#10;Description automatically generated">
            <a:extLst>
              <a:ext uri="{FF2B5EF4-FFF2-40B4-BE49-F238E27FC236}">
                <a16:creationId xmlns:a16="http://schemas.microsoft.com/office/drawing/2014/main" id="{475A05B0-37A1-327D-172B-8CF0AC276B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3846" b="1"/>
          <a:stretch/>
        </p:blipFill>
        <p:spPr>
          <a:xfrm>
            <a:off x="1994560" y="339746"/>
            <a:ext cx="5402849" cy="6030364"/>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spTree>
    <p:extLst>
      <p:ext uri="{BB962C8B-B14F-4D97-AF65-F5344CB8AC3E}">
        <p14:creationId xmlns:p14="http://schemas.microsoft.com/office/powerpoint/2010/main" val="1312137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C95CF-2054-08F5-D7B4-9E8663191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6424A-A428-791C-5D9F-99D9E9F35D99}"/>
              </a:ext>
            </a:extLst>
          </p:cNvPr>
          <p:cNvSpPr>
            <a:spLocks noGrp="1"/>
          </p:cNvSpPr>
          <p:nvPr>
            <p:ph type="title"/>
          </p:nvPr>
        </p:nvSpPr>
        <p:spPr>
          <a:xfrm>
            <a:off x="457200" y="914400"/>
            <a:ext cx="8229600" cy="1143000"/>
          </a:xfrm>
        </p:spPr>
        <p:txBody>
          <a:bodyPr/>
          <a:lstStyle/>
          <a:p>
            <a:r>
              <a:rPr lang="en-US" b="1" dirty="0"/>
              <a:t>Six Common Demonic Messages:</a:t>
            </a:r>
            <a:br>
              <a:rPr lang="en-US" b="1" dirty="0"/>
            </a:br>
            <a:r>
              <a:rPr lang="en-US" b="1" dirty="0">
                <a:solidFill>
                  <a:srgbClr val="FF0000"/>
                </a:solidFill>
              </a:rPr>
              <a:t>Demon Brain</a:t>
            </a:r>
          </a:p>
        </p:txBody>
      </p:sp>
      <p:sp>
        <p:nvSpPr>
          <p:cNvPr id="3" name="Content Placeholder 2">
            <a:extLst>
              <a:ext uri="{FF2B5EF4-FFF2-40B4-BE49-F238E27FC236}">
                <a16:creationId xmlns:a16="http://schemas.microsoft.com/office/drawing/2014/main" id="{B78A71CA-9759-1A13-0D0F-45A8190FFB95}"/>
              </a:ext>
            </a:extLst>
          </p:cNvPr>
          <p:cNvSpPr>
            <a:spLocks noGrp="1"/>
          </p:cNvSpPr>
          <p:nvPr>
            <p:ph idx="1"/>
          </p:nvPr>
        </p:nvSpPr>
        <p:spPr>
          <a:xfrm>
            <a:off x="990600" y="2514600"/>
            <a:ext cx="8229600" cy="4525963"/>
          </a:xfrm>
        </p:spPr>
        <p:txBody>
          <a:bodyPr/>
          <a:lstStyle/>
          <a:p>
            <a:r>
              <a:rPr lang="en-US" dirty="0"/>
              <a:t>There is no hope for you.</a:t>
            </a:r>
          </a:p>
          <a:p>
            <a:r>
              <a:rPr lang="en-US" dirty="0"/>
              <a:t>You are an awful </a:t>
            </a:r>
            <a:r>
              <a:rPr lang="en-US" dirty="0" err="1"/>
              <a:t>person..disgusting</a:t>
            </a:r>
            <a:r>
              <a:rPr lang="en-US" dirty="0"/>
              <a:t>.</a:t>
            </a:r>
          </a:p>
          <a:p>
            <a:r>
              <a:rPr lang="en-US" dirty="0"/>
              <a:t>God doesn’t care about you.</a:t>
            </a:r>
          </a:p>
          <a:p>
            <a:r>
              <a:rPr lang="en-US" dirty="0"/>
              <a:t>You’re mine.  I will never leave.</a:t>
            </a:r>
          </a:p>
          <a:p>
            <a:r>
              <a:rPr lang="en-US" dirty="0"/>
              <a:t>You are going to hell.</a:t>
            </a:r>
          </a:p>
          <a:p>
            <a:r>
              <a:rPr lang="en-US" dirty="0"/>
              <a:t>You should kill yourself.</a:t>
            </a:r>
          </a:p>
          <a:p>
            <a:endParaRPr lang="en-US" dirty="0"/>
          </a:p>
        </p:txBody>
      </p:sp>
    </p:spTree>
    <p:extLst>
      <p:ext uri="{BB962C8B-B14F-4D97-AF65-F5344CB8AC3E}">
        <p14:creationId xmlns:p14="http://schemas.microsoft.com/office/powerpoint/2010/main" val="285649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88B0F-7352-FFDA-F736-FBD44292C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849A5-836E-EDD0-D2BE-89AC8F1BEE11}"/>
              </a:ext>
            </a:extLst>
          </p:cNvPr>
          <p:cNvSpPr>
            <a:spLocks noGrp="1"/>
          </p:cNvSpPr>
          <p:nvPr>
            <p:ph type="ctrTitle"/>
          </p:nvPr>
        </p:nvSpPr>
        <p:spPr>
          <a:xfrm>
            <a:off x="533400" y="1676400"/>
            <a:ext cx="8382000" cy="685800"/>
          </a:xfrm>
        </p:spPr>
        <p:txBody>
          <a:bodyPr>
            <a:noAutofit/>
          </a:bodyPr>
          <a:lstStyle/>
          <a:p>
            <a:pPr>
              <a:defRPr/>
            </a:pPr>
            <a:r>
              <a:rPr lang="en-US" b="1" i="1" dirty="0">
                <a:effectLst>
                  <a:outerShdw blurRad="38100" dist="38100" dir="2700000" algn="tl">
                    <a:srgbClr val="000000">
                      <a:alpha val="43137"/>
                    </a:srgbClr>
                  </a:outerShdw>
                </a:effectLst>
              </a:rPr>
              <a:t>Dealing with Demonic Obsessions</a:t>
            </a:r>
            <a:endParaRPr lang="en-US" b="1" i="1" dirty="0">
              <a:effectLst>
                <a:outerShdw blurRad="38100" dist="38100" dir="2700000" algn="tl">
                  <a:srgbClr val="000000">
                    <a:alpha val="43137"/>
                  </a:srgbClr>
                </a:outerShdw>
              </a:effectLst>
              <a:ea typeface="+mj-ea"/>
              <a:cs typeface="+mj-cs"/>
            </a:endParaRPr>
          </a:p>
        </p:txBody>
      </p:sp>
      <p:sp>
        <p:nvSpPr>
          <p:cNvPr id="16386" name="Subtitle 2">
            <a:extLst>
              <a:ext uri="{FF2B5EF4-FFF2-40B4-BE49-F238E27FC236}">
                <a16:creationId xmlns:a16="http://schemas.microsoft.com/office/drawing/2014/main" id="{E9E4CCCA-9868-C96B-3AF0-13FC68155E04}"/>
              </a:ext>
            </a:extLst>
          </p:cNvPr>
          <p:cNvSpPr>
            <a:spLocks noGrp="1"/>
          </p:cNvSpPr>
          <p:nvPr>
            <p:ph type="subTitle" idx="1"/>
          </p:nvPr>
        </p:nvSpPr>
        <p:spPr>
          <a:xfrm>
            <a:off x="533400" y="2971800"/>
            <a:ext cx="8153400" cy="4953000"/>
          </a:xfrm>
        </p:spPr>
        <p:txBody>
          <a:bodyPr>
            <a:normAutofit/>
          </a:bodyPr>
          <a:lstStyle/>
          <a:p>
            <a:r>
              <a:rPr lang="en-US" sz="6600" b="1" i="1" dirty="0" err="1">
                <a:solidFill>
                  <a:srgbClr val="FF0000"/>
                </a:solidFill>
                <a:latin typeface="Times New Roman" charset="0"/>
              </a:rPr>
              <a:t>Disappropriation</a:t>
            </a:r>
            <a:r>
              <a:rPr lang="en-US" sz="6600" b="1" i="1" dirty="0">
                <a:solidFill>
                  <a:srgbClr val="FF0000"/>
                </a:solidFill>
                <a:latin typeface="Times New Roman" charset="0"/>
              </a:rPr>
              <a:t> </a:t>
            </a:r>
          </a:p>
          <a:p>
            <a:pPr algn="l"/>
            <a:endParaRPr lang="en-US" sz="2800" b="1" dirty="0">
              <a:solidFill>
                <a:schemeClr val="tx1"/>
              </a:solidFill>
              <a:latin typeface="Times New Roman" charset="0"/>
            </a:endParaRPr>
          </a:p>
          <a:p>
            <a:endParaRPr lang="en-US" sz="2800" b="1" dirty="0">
              <a:solidFill>
                <a:schemeClr val="tx1"/>
              </a:solidFill>
              <a:latin typeface="Times New Roman" charset="0"/>
            </a:endParaRPr>
          </a:p>
          <a:p>
            <a:endParaRPr lang="en-US" sz="2800" b="1" dirty="0">
              <a:solidFill>
                <a:schemeClr val="tx1"/>
              </a:solidFill>
              <a:latin typeface="Times New Roman" charset="0"/>
            </a:endParaRPr>
          </a:p>
        </p:txBody>
      </p:sp>
    </p:spTree>
    <p:extLst>
      <p:ext uri="{BB962C8B-B14F-4D97-AF65-F5344CB8AC3E}">
        <p14:creationId xmlns:p14="http://schemas.microsoft.com/office/powerpoint/2010/main" val="2331044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2CF31-9256-786E-B276-8AA5DDEA2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2F45C-A56F-787C-7351-7D45E3288D44}"/>
              </a:ext>
            </a:extLst>
          </p:cNvPr>
          <p:cNvSpPr>
            <a:spLocks noGrp="1"/>
          </p:cNvSpPr>
          <p:nvPr>
            <p:ph type="ctrTitle"/>
          </p:nvPr>
        </p:nvSpPr>
        <p:spPr>
          <a:xfrm>
            <a:off x="419100" y="457200"/>
            <a:ext cx="8382000" cy="685800"/>
          </a:xfrm>
        </p:spPr>
        <p:txBody>
          <a:bodyPr>
            <a:noAutofit/>
          </a:bodyPr>
          <a:lstStyle/>
          <a:p>
            <a:pPr>
              <a:defRPr/>
            </a:pPr>
            <a:r>
              <a:rPr lang="en-US" b="1" i="1" dirty="0">
                <a:solidFill>
                  <a:srgbClr val="FF0000"/>
                </a:solidFill>
                <a:effectLst>
                  <a:outerShdw blurRad="38100" dist="38100" dir="2700000" algn="tl">
                    <a:srgbClr val="000000">
                      <a:alpha val="43137"/>
                    </a:srgbClr>
                  </a:outerShdw>
                </a:effectLst>
              </a:rPr>
              <a:t>Dealing with Demonic Obsessions</a:t>
            </a:r>
            <a:endParaRPr lang="en-US" b="1" i="1" dirty="0">
              <a:solidFill>
                <a:srgbClr val="FF0000"/>
              </a:solidFill>
              <a:effectLst>
                <a:outerShdw blurRad="38100" dist="38100" dir="2700000" algn="tl">
                  <a:srgbClr val="000000">
                    <a:alpha val="43137"/>
                  </a:srgbClr>
                </a:outerShdw>
              </a:effectLst>
              <a:ea typeface="+mj-ea"/>
              <a:cs typeface="+mj-cs"/>
            </a:endParaRPr>
          </a:p>
        </p:txBody>
      </p:sp>
      <p:sp>
        <p:nvSpPr>
          <p:cNvPr id="16386" name="Subtitle 2">
            <a:extLst>
              <a:ext uri="{FF2B5EF4-FFF2-40B4-BE49-F238E27FC236}">
                <a16:creationId xmlns:a16="http://schemas.microsoft.com/office/drawing/2014/main" id="{0561B16E-5688-7CC6-18AB-82A47510787D}"/>
              </a:ext>
            </a:extLst>
          </p:cNvPr>
          <p:cNvSpPr>
            <a:spLocks noGrp="1"/>
          </p:cNvSpPr>
          <p:nvPr>
            <p:ph type="subTitle" idx="1"/>
          </p:nvPr>
        </p:nvSpPr>
        <p:spPr>
          <a:xfrm>
            <a:off x="647700" y="1447800"/>
            <a:ext cx="8153400" cy="4953000"/>
          </a:xfrm>
        </p:spPr>
        <p:txBody>
          <a:bodyPr>
            <a:normAutofit/>
          </a:bodyPr>
          <a:lstStyle/>
          <a:p>
            <a:pPr algn="l"/>
            <a:r>
              <a:rPr lang="en-US" sz="2800" b="1" dirty="0">
                <a:solidFill>
                  <a:schemeClr val="tx1"/>
                </a:solidFill>
                <a:latin typeface="Times New Roman" charset="0"/>
              </a:rPr>
              <a:t>*Scrupulosity/OCD or Obsessions? Or both?</a:t>
            </a:r>
          </a:p>
          <a:p>
            <a:pPr algn="l"/>
            <a:r>
              <a:rPr lang="en-US" sz="2800" b="1" dirty="0">
                <a:solidFill>
                  <a:schemeClr val="tx1"/>
                </a:solidFill>
                <a:latin typeface="Times New Roman" charset="0"/>
              </a:rPr>
              <a:t>*Medications &amp; Therapy</a:t>
            </a:r>
          </a:p>
          <a:p>
            <a:pPr algn="l"/>
            <a:r>
              <a:rPr lang="en-US" sz="2800" b="1" dirty="0">
                <a:solidFill>
                  <a:schemeClr val="tx1"/>
                </a:solidFill>
                <a:latin typeface="Times New Roman" charset="0"/>
              </a:rPr>
              <a:t>*Don’t overreact</a:t>
            </a:r>
          </a:p>
          <a:p>
            <a:pPr algn="l"/>
            <a:r>
              <a:rPr lang="en-US" sz="2800" b="1" dirty="0">
                <a:solidFill>
                  <a:schemeClr val="tx1"/>
                </a:solidFill>
                <a:latin typeface="Times New Roman" charset="0"/>
              </a:rPr>
              <a:t>*Gentle refocusing on the holy</a:t>
            </a:r>
          </a:p>
          <a:p>
            <a:pPr algn="l"/>
            <a:r>
              <a:rPr lang="en-US" sz="2800" b="1" dirty="0">
                <a:solidFill>
                  <a:schemeClr val="tx1"/>
                </a:solidFill>
                <a:latin typeface="Times New Roman" charset="0"/>
              </a:rPr>
              <a:t>*Daily Scriptural meditation</a:t>
            </a:r>
          </a:p>
          <a:p>
            <a:pPr algn="l"/>
            <a:r>
              <a:rPr lang="en-US" sz="2800" b="1" dirty="0">
                <a:solidFill>
                  <a:schemeClr val="tx1"/>
                </a:solidFill>
                <a:latin typeface="Times New Roman" charset="0"/>
              </a:rPr>
              <a:t>*Daily deliverance prayers: “Pray with Me”</a:t>
            </a:r>
          </a:p>
          <a:p>
            <a:pPr algn="l"/>
            <a:r>
              <a:rPr lang="en-US" sz="2800" b="1" dirty="0">
                <a:solidFill>
                  <a:schemeClr val="tx1"/>
                </a:solidFill>
                <a:latin typeface="Times New Roman" charset="0"/>
              </a:rPr>
              <a:t>*Priest pray over you if needed (3-5 sessions)</a:t>
            </a:r>
          </a:p>
          <a:p>
            <a:pPr algn="l"/>
            <a:r>
              <a:rPr lang="en-US" sz="2800" b="1" dirty="0">
                <a:solidFill>
                  <a:schemeClr val="tx1"/>
                </a:solidFill>
                <a:latin typeface="Times New Roman" charset="0"/>
              </a:rPr>
              <a:t>*Be a peace with frail humanity: Jesus saves us</a:t>
            </a:r>
          </a:p>
          <a:p>
            <a:pPr algn="l"/>
            <a:endParaRPr lang="en-US" sz="2800" b="1" dirty="0">
              <a:solidFill>
                <a:schemeClr val="tx1"/>
              </a:solidFill>
              <a:latin typeface="Times New Roman" charset="0"/>
            </a:endParaRPr>
          </a:p>
          <a:p>
            <a:endParaRPr lang="en-US" sz="2800" b="1" dirty="0">
              <a:solidFill>
                <a:schemeClr val="tx1"/>
              </a:solidFill>
              <a:latin typeface="Times New Roman" charset="0"/>
            </a:endParaRPr>
          </a:p>
          <a:p>
            <a:endParaRPr lang="en-US" sz="2800" b="1" dirty="0">
              <a:solidFill>
                <a:schemeClr val="tx1"/>
              </a:solidFill>
              <a:latin typeface="Times New Roman" charset="0"/>
            </a:endParaRPr>
          </a:p>
        </p:txBody>
      </p:sp>
    </p:spTree>
    <p:extLst>
      <p:ext uri="{BB962C8B-B14F-4D97-AF65-F5344CB8AC3E}">
        <p14:creationId xmlns:p14="http://schemas.microsoft.com/office/powerpoint/2010/main" val="6891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DADA-F54B-C944-7CEA-F900C0F56A3E}"/>
              </a:ext>
            </a:extLst>
          </p:cNvPr>
          <p:cNvSpPr>
            <a:spLocks noGrp="1"/>
          </p:cNvSpPr>
          <p:nvPr>
            <p:ph type="title"/>
          </p:nvPr>
        </p:nvSpPr>
        <p:spPr>
          <a:xfrm>
            <a:off x="5181600" y="253506"/>
            <a:ext cx="3494180" cy="3886200"/>
          </a:xfrm>
        </p:spPr>
        <p:txBody>
          <a:bodyPr anchor="b">
            <a:normAutofit/>
          </a:bodyPr>
          <a:lstStyle/>
          <a:p>
            <a:r>
              <a:rPr lang="en-US" sz="4800" dirty="0"/>
              <a:t>Expelled during an Exorcism</a:t>
            </a:r>
          </a:p>
        </p:txBody>
      </p:sp>
      <p:pic>
        <p:nvPicPr>
          <p:cNvPr id="5" name="Content Placeholder 4" descr="A hand holding a screw and a nut&#10;&#10;Description automatically generated">
            <a:extLst>
              <a:ext uri="{FF2B5EF4-FFF2-40B4-BE49-F238E27FC236}">
                <a16:creationId xmlns:a16="http://schemas.microsoft.com/office/drawing/2014/main" id="{8336BC48-3E5A-069E-1528-63BD176F08E5}"/>
              </a:ext>
            </a:extLst>
          </p:cNvPr>
          <p:cNvPicPr>
            <a:picLocks noChangeAspect="1"/>
          </p:cNvPicPr>
          <p:nvPr/>
        </p:nvPicPr>
        <p:blipFill>
          <a:blip r:embed="rId2" cstate="print">
            <a:extLst>
              <a:ext uri="{28A0092B-C50C-407E-A947-70E740481C1C}">
                <a14:useLocalDpi xmlns:a14="http://schemas.microsoft.com/office/drawing/2010/main" val="0"/>
              </a:ext>
            </a:extLst>
          </a:blip>
          <a:srcRect t="11111"/>
          <a:stretch/>
        </p:blipFill>
        <p:spPr>
          <a:xfrm rot="5400000">
            <a:off x="-1143000" y="1143000"/>
            <a:ext cx="6858000" cy="4572000"/>
          </a:xfrm>
          <a:prstGeom prst="rect">
            <a:avLst/>
          </a:prstGeom>
        </p:spPr>
      </p:pic>
    </p:spTree>
    <p:extLst>
      <p:ext uri="{BB962C8B-B14F-4D97-AF65-F5344CB8AC3E}">
        <p14:creationId xmlns:p14="http://schemas.microsoft.com/office/powerpoint/2010/main" val="829998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E073-091F-0BF1-6C3A-2002CC26CCE3}"/>
              </a:ext>
            </a:extLst>
          </p:cNvPr>
          <p:cNvSpPr>
            <a:spLocks noGrp="1"/>
          </p:cNvSpPr>
          <p:nvPr>
            <p:ph type="title"/>
          </p:nvPr>
        </p:nvSpPr>
        <p:spPr/>
        <p:txBody>
          <a:bodyPr/>
          <a:lstStyle/>
          <a:p>
            <a:r>
              <a:rPr lang="en-US" sz="5400" dirty="0">
                <a:solidFill>
                  <a:srgbClr val="0070C0"/>
                </a:solidFill>
              </a:rPr>
              <a:t>Question</a:t>
            </a:r>
          </a:p>
        </p:txBody>
      </p:sp>
      <p:sp>
        <p:nvSpPr>
          <p:cNvPr id="3" name="Content Placeholder 2">
            <a:extLst>
              <a:ext uri="{FF2B5EF4-FFF2-40B4-BE49-F238E27FC236}">
                <a16:creationId xmlns:a16="http://schemas.microsoft.com/office/drawing/2014/main" id="{4E89E9F6-70A0-229C-F27B-C0D9F0304082}"/>
              </a:ext>
            </a:extLst>
          </p:cNvPr>
          <p:cNvSpPr>
            <a:spLocks noGrp="1"/>
          </p:cNvSpPr>
          <p:nvPr>
            <p:ph idx="1"/>
          </p:nvPr>
        </p:nvSpPr>
        <p:spPr/>
        <p:txBody>
          <a:bodyPr/>
          <a:lstStyle/>
          <a:p>
            <a:pPr marL="0" indent="0" algn="ctr">
              <a:buNone/>
            </a:pPr>
            <a:r>
              <a:rPr lang="en-US" sz="4000" dirty="0"/>
              <a:t>If a seminarian “manifests” a demonic presence while in the seminary or is in need of deliverance prayer, should he be in the seminary or take time off?</a:t>
            </a:r>
          </a:p>
        </p:txBody>
      </p:sp>
    </p:spTree>
    <p:extLst>
      <p:ext uri="{BB962C8B-B14F-4D97-AF65-F5344CB8AC3E}">
        <p14:creationId xmlns:p14="http://schemas.microsoft.com/office/powerpoint/2010/main" val="4178987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D95A-30CF-B24C-84B2-E5F4E6471EF7}"/>
              </a:ext>
            </a:extLst>
          </p:cNvPr>
          <p:cNvSpPr>
            <a:spLocks noGrp="1"/>
          </p:cNvSpPr>
          <p:nvPr>
            <p:ph type="title"/>
          </p:nvPr>
        </p:nvSpPr>
        <p:spPr>
          <a:xfrm>
            <a:off x="381000" y="457200"/>
            <a:ext cx="8229600" cy="639762"/>
          </a:xfrm>
        </p:spPr>
        <p:txBody>
          <a:bodyPr/>
          <a:lstStyle/>
          <a:p>
            <a:r>
              <a:rPr lang="en-US" b="1" dirty="0">
                <a:solidFill>
                  <a:srgbClr val="FF0000"/>
                </a:solidFill>
              </a:rPr>
              <a:t>Binding Prayer</a:t>
            </a:r>
            <a:br>
              <a:rPr lang="en-US" b="1" dirty="0"/>
            </a:br>
            <a:endParaRPr lang="en-US" dirty="0"/>
          </a:p>
        </p:txBody>
      </p:sp>
      <p:sp>
        <p:nvSpPr>
          <p:cNvPr id="3" name="Content Placeholder 2">
            <a:extLst>
              <a:ext uri="{FF2B5EF4-FFF2-40B4-BE49-F238E27FC236}">
                <a16:creationId xmlns:a16="http://schemas.microsoft.com/office/drawing/2014/main" id="{83CD4C15-79AF-3543-B4D8-F93DB01C0012}"/>
              </a:ext>
            </a:extLst>
          </p:cNvPr>
          <p:cNvSpPr>
            <a:spLocks noGrp="1"/>
          </p:cNvSpPr>
          <p:nvPr>
            <p:ph idx="1"/>
          </p:nvPr>
        </p:nvSpPr>
        <p:spPr>
          <a:xfrm>
            <a:off x="533400" y="879205"/>
            <a:ext cx="8458200" cy="4525963"/>
          </a:xfrm>
        </p:spPr>
        <p:txBody>
          <a:bodyPr/>
          <a:lstStyle/>
          <a:p>
            <a:pPr marL="0" indent="0">
              <a:buNone/>
            </a:pPr>
            <a:r>
              <a:rPr lang="en-US" sz="2400" dirty="0"/>
              <a:t>In the Name of Jesus Christ, our Lord and God, and by the power and authority of my priesthood, I invoke the full authority of the Church and the keys of St. Peter and I render all spirits impotent, paralyzed and ineffective in attempting to take revenge against anyone of us, our families, friends, communities, those who pray for us and their family members or anyone associated with us. I bind and sever and cut off all evil spirits, all powers in the air, the water, the ground, the fire, the underground, the netherworld, any satanic forces in nature and any and all emissaries of the satanic headquarters. I bind in the Blood of Jesus all their attributes, aspects and characteristics, all of their interactions, communications and deceitful games. I break any and all bonds, ties and attachments in the Name of the Father and of the Son + and of the Holy Spirit.  R: Amen.</a:t>
            </a:r>
          </a:p>
          <a:p>
            <a:pPr marL="0" indent="0">
              <a:buNone/>
            </a:pPr>
            <a:r>
              <a:rPr lang="en-US" sz="2000" dirty="0"/>
              <a:t>Fr. </a:t>
            </a:r>
            <a:r>
              <a:rPr lang="en-US" sz="2000" dirty="0" err="1"/>
              <a:t>Ripperger</a:t>
            </a:r>
            <a:r>
              <a:rPr lang="en-US" sz="2000" dirty="0"/>
              <a:t>, Minor Exorcisms &amp; Deliverance Prayers: For Use by Priests, p. 20</a:t>
            </a:r>
          </a:p>
          <a:p>
            <a:pPr marL="0" indent="0">
              <a:buNone/>
            </a:pPr>
            <a:endParaRPr lang="en-US" dirty="0"/>
          </a:p>
        </p:txBody>
      </p:sp>
    </p:spTree>
    <p:extLst>
      <p:ext uri="{BB962C8B-B14F-4D97-AF65-F5344CB8AC3E}">
        <p14:creationId xmlns:p14="http://schemas.microsoft.com/office/powerpoint/2010/main" val="3882295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6C392-9013-55C2-5A8D-FDDE164EEB3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CBA77-DCCB-12FC-3020-04D41395D854}"/>
              </a:ext>
            </a:extLst>
          </p:cNvPr>
          <p:cNvSpPr>
            <a:spLocks noGrp="1"/>
          </p:cNvSpPr>
          <p:nvPr>
            <p:ph idx="1"/>
          </p:nvPr>
        </p:nvSpPr>
        <p:spPr>
          <a:xfrm>
            <a:off x="838200" y="609600"/>
            <a:ext cx="8534400" cy="4525963"/>
          </a:xfrm>
        </p:spPr>
        <p:txBody>
          <a:bodyPr/>
          <a:lstStyle/>
          <a:p>
            <a:pPr marL="0" indent="0" algn="ctr">
              <a:buNone/>
            </a:pPr>
            <a:r>
              <a:rPr lang="en-US" sz="4800" b="1" dirty="0">
                <a:solidFill>
                  <a:srgbClr val="0070C0"/>
                </a:solidFill>
              </a:rPr>
              <a:t>Seminary Recommendation:</a:t>
            </a:r>
          </a:p>
          <a:p>
            <a:pPr marL="0" indent="0">
              <a:buNone/>
            </a:pPr>
            <a:endParaRPr lang="en-US" sz="2400" dirty="0"/>
          </a:p>
          <a:p>
            <a:pPr marL="0" indent="0">
              <a:buNone/>
            </a:pPr>
            <a:r>
              <a:rPr lang="en-US" sz="4000" dirty="0"/>
              <a:t>Seminarians with a “mild” case of demonic oppression/obsession can be quickly delivered with a few sessions.  But those with severe oppressions and/or possession should take time away from formation.  Most will probably not return.</a:t>
            </a:r>
            <a:endParaRPr lang="en-US" sz="4800" dirty="0"/>
          </a:p>
          <a:p>
            <a:endParaRPr lang="en-US" dirty="0"/>
          </a:p>
        </p:txBody>
      </p:sp>
    </p:spTree>
    <p:extLst>
      <p:ext uri="{BB962C8B-B14F-4D97-AF65-F5344CB8AC3E}">
        <p14:creationId xmlns:p14="http://schemas.microsoft.com/office/powerpoint/2010/main" val="916727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EFAB-5BDA-3B4B-85A6-F1F4953977CF}"/>
              </a:ext>
            </a:extLst>
          </p:cNvPr>
          <p:cNvSpPr>
            <a:spLocks noGrp="1"/>
          </p:cNvSpPr>
          <p:nvPr>
            <p:ph type="title"/>
          </p:nvPr>
        </p:nvSpPr>
        <p:spPr>
          <a:xfrm>
            <a:off x="457200" y="685800"/>
            <a:ext cx="8229600" cy="1143000"/>
          </a:xfrm>
        </p:spPr>
        <p:txBody>
          <a:bodyPr/>
          <a:lstStyle/>
          <a:p>
            <a:r>
              <a:rPr lang="en-US" sz="4800" i="1" dirty="0"/>
              <a:t>You have the authority!</a:t>
            </a:r>
          </a:p>
        </p:txBody>
      </p:sp>
      <p:sp>
        <p:nvSpPr>
          <p:cNvPr id="3" name="Content Placeholder 2">
            <a:extLst>
              <a:ext uri="{FF2B5EF4-FFF2-40B4-BE49-F238E27FC236}">
                <a16:creationId xmlns:a16="http://schemas.microsoft.com/office/drawing/2014/main" id="{B5441C46-3552-E44B-9FAC-49893511EAB4}"/>
              </a:ext>
            </a:extLst>
          </p:cNvPr>
          <p:cNvSpPr>
            <a:spLocks noGrp="1"/>
          </p:cNvSpPr>
          <p:nvPr>
            <p:ph idx="1"/>
          </p:nvPr>
        </p:nvSpPr>
        <p:spPr>
          <a:xfrm>
            <a:off x="649014" y="1905000"/>
            <a:ext cx="7845972" cy="4525963"/>
          </a:xfrm>
        </p:spPr>
        <p:txBody>
          <a:bodyPr/>
          <a:lstStyle/>
          <a:p>
            <a:pPr marL="0" indent="0">
              <a:buNone/>
            </a:pPr>
            <a:r>
              <a:rPr lang="en-US" sz="4000" dirty="0">
                <a:solidFill>
                  <a:srgbClr val="FF0000"/>
                </a:solidFill>
              </a:rPr>
              <a:t>The vast majority of cases that arise are not full possession </a:t>
            </a:r>
          </a:p>
          <a:p>
            <a:pPr marL="0" indent="0">
              <a:buNone/>
            </a:pPr>
            <a:r>
              <a:rPr lang="en-US" sz="3600" dirty="0"/>
              <a:t>but rather oppression/obsession/partial possession.  Priests in good standing have faculties to pray over these people</a:t>
            </a:r>
            <a:r>
              <a:rPr lang="en-US" sz="4000" dirty="0"/>
              <a:t>. </a:t>
            </a:r>
          </a:p>
        </p:txBody>
      </p:sp>
    </p:spTree>
    <p:extLst>
      <p:ext uri="{BB962C8B-B14F-4D97-AF65-F5344CB8AC3E}">
        <p14:creationId xmlns:p14="http://schemas.microsoft.com/office/powerpoint/2010/main" val="3440353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FE6D-F7FE-BB4F-88CA-63E045F2B5FA}"/>
              </a:ext>
            </a:extLst>
          </p:cNvPr>
          <p:cNvSpPr>
            <a:spLocks noGrp="1"/>
          </p:cNvSpPr>
          <p:nvPr>
            <p:ph type="title"/>
          </p:nvPr>
        </p:nvSpPr>
        <p:spPr/>
        <p:txBody>
          <a:bodyPr/>
          <a:lstStyle/>
          <a:p>
            <a:r>
              <a:rPr lang="en-US" dirty="0"/>
              <a:t>After some initial prayer sessions:</a:t>
            </a:r>
          </a:p>
        </p:txBody>
      </p:sp>
      <p:sp>
        <p:nvSpPr>
          <p:cNvPr id="3" name="Content Placeholder 2">
            <a:extLst>
              <a:ext uri="{FF2B5EF4-FFF2-40B4-BE49-F238E27FC236}">
                <a16:creationId xmlns:a16="http://schemas.microsoft.com/office/drawing/2014/main" id="{F8FEEBAC-79BB-1748-AE32-B41D951733E6}"/>
              </a:ext>
            </a:extLst>
          </p:cNvPr>
          <p:cNvSpPr>
            <a:spLocks noGrp="1"/>
          </p:cNvSpPr>
          <p:nvPr>
            <p:ph idx="1"/>
          </p:nvPr>
        </p:nvSpPr>
        <p:spPr/>
        <p:txBody>
          <a:bodyPr/>
          <a:lstStyle/>
          <a:p>
            <a:pPr marL="0" indent="0">
              <a:buNone/>
            </a:pPr>
            <a:r>
              <a:rPr lang="en-US" dirty="0">
                <a:solidFill>
                  <a:srgbClr val="FF0000"/>
                </a:solidFill>
              </a:rPr>
              <a:t>The person may:</a:t>
            </a:r>
          </a:p>
          <a:p>
            <a:pPr marL="0" indent="0">
              <a:buNone/>
            </a:pPr>
            <a:r>
              <a:rPr lang="en-US" dirty="0"/>
              <a:t>1.  Start feeling progressively better (oppression cases);</a:t>
            </a:r>
          </a:p>
          <a:p>
            <a:pPr marL="0" indent="0">
              <a:buNone/>
            </a:pPr>
            <a:r>
              <a:rPr lang="en-US" dirty="0"/>
              <a:t>2.  Feel worse, especially a few days after the session (possession cases);</a:t>
            </a:r>
          </a:p>
          <a:p>
            <a:pPr marL="0" indent="0">
              <a:buNone/>
            </a:pPr>
            <a:r>
              <a:rPr lang="en-US" dirty="0"/>
              <a:t>3.  Experience no change (likely no demons present).</a:t>
            </a:r>
          </a:p>
        </p:txBody>
      </p:sp>
    </p:spTree>
    <p:extLst>
      <p:ext uri="{BB962C8B-B14F-4D97-AF65-F5344CB8AC3E}">
        <p14:creationId xmlns:p14="http://schemas.microsoft.com/office/powerpoint/2010/main" val="96752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A92D-AC2A-4A45-94B6-B41A998F2421}"/>
              </a:ext>
            </a:extLst>
          </p:cNvPr>
          <p:cNvSpPr>
            <a:spLocks noGrp="1"/>
          </p:cNvSpPr>
          <p:nvPr>
            <p:ph type="title"/>
          </p:nvPr>
        </p:nvSpPr>
        <p:spPr>
          <a:xfrm>
            <a:off x="628650" y="448721"/>
            <a:ext cx="3530753" cy="1225650"/>
          </a:xfrm>
        </p:spPr>
        <p:txBody>
          <a:bodyPr anchor="b">
            <a:normAutofit/>
          </a:bodyPr>
          <a:lstStyle/>
          <a:p>
            <a:r>
              <a:rPr lang="en-US" sz="3300" b="1" dirty="0"/>
              <a:t>When to call the exorcist?</a:t>
            </a:r>
          </a:p>
        </p:txBody>
      </p:sp>
      <p:sp>
        <p:nvSpPr>
          <p:cNvPr id="9" name="Content Placeholder 8">
            <a:extLst>
              <a:ext uri="{FF2B5EF4-FFF2-40B4-BE49-F238E27FC236}">
                <a16:creationId xmlns:a16="http://schemas.microsoft.com/office/drawing/2014/main" id="{1EF95E2D-A219-458D-8F23-F718C8722878}"/>
              </a:ext>
            </a:extLst>
          </p:cNvPr>
          <p:cNvSpPr>
            <a:spLocks noGrp="1"/>
          </p:cNvSpPr>
          <p:nvPr>
            <p:ph idx="1"/>
          </p:nvPr>
        </p:nvSpPr>
        <p:spPr>
          <a:xfrm>
            <a:off x="457200" y="1909192"/>
            <a:ext cx="3792712" cy="3882008"/>
          </a:xfrm>
        </p:spPr>
        <p:txBody>
          <a:bodyPr>
            <a:normAutofit lnSpcReduction="10000"/>
          </a:bodyPr>
          <a:lstStyle/>
          <a:p>
            <a:r>
              <a:rPr lang="en-US" sz="2400" dirty="0"/>
              <a:t>Signs of possession</a:t>
            </a:r>
          </a:p>
          <a:p>
            <a:r>
              <a:rPr lang="en-US" sz="2400" dirty="0"/>
              <a:t>Demonic personality comes forward</a:t>
            </a:r>
          </a:p>
          <a:p>
            <a:r>
              <a:rPr lang="en-US" sz="2400" dirty="0"/>
              <a:t>Person goes “out” when prayed over</a:t>
            </a:r>
          </a:p>
          <a:p>
            <a:r>
              <a:rPr lang="en-US" sz="2400" dirty="0"/>
              <a:t>Individual reacts strongly to holy objects</a:t>
            </a:r>
          </a:p>
          <a:p>
            <a:r>
              <a:rPr lang="en-US" sz="2400" dirty="0"/>
              <a:t>Person gets “worse” when prayed over, </a:t>
            </a:r>
            <a:r>
              <a:rPr lang="en-US" sz="2400" dirty="0" err="1"/>
              <a:t>ie</a:t>
            </a:r>
            <a:r>
              <a:rPr lang="en-US" sz="2400" dirty="0"/>
              <a:t> manifestations increase</a:t>
            </a:r>
          </a:p>
          <a:p>
            <a:endParaRPr lang="en-US" sz="1700" dirty="0">
              <a:solidFill>
                <a:schemeClr val="bg1"/>
              </a:solidFill>
            </a:endParaRPr>
          </a:p>
        </p:txBody>
      </p:sp>
      <p:pic>
        <p:nvPicPr>
          <p:cNvPr id="5" name="Content Placeholder 4">
            <a:extLst>
              <a:ext uri="{FF2B5EF4-FFF2-40B4-BE49-F238E27FC236}">
                <a16:creationId xmlns:a16="http://schemas.microsoft.com/office/drawing/2014/main" id="{C61A4733-4C2D-4346-A3B7-4127409BA0DF}"/>
              </a:ext>
            </a:extLst>
          </p:cNvPr>
          <p:cNvPicPr>
            <a:picLocks noChangeAspect="1"/>
          </p:cNvPicPr>
          <p:nvPr/>
        </p:nvPicPr>
        <p:blipFill>
          <a:blip r:embed="rId2">
            <a:extLst>
              <a:ext uri="{28A0092B-C50C-407E-A947-70E740481C1C}">
                <a14:useLocalDpi xmlns:a14="http://schemas.microsoft.com/office/drawing/2010/main" val="0"/>
              </a:ext>
            </a:extLst>
          </a:blip>
          <a:srcRect l="8646" r="8646"/>
          <a:stretch/>
        </p:blipFill>
        <p:spPr>
          <a:xfrm>
            <a:off x="4894089" y="10"/>
            <a:ext cx="4249911" cy="6857990"/>
          </a:xfrm>
          <a:prstGeom prst="rect">
            <a:avLst/>
          </a:prstGeom>
        </p:spPr>
      </p:pic>
    </p:spTree>
    <p:extLst>
      <p:ext uri="{BB962C8B-B14F-4D97-AF65-F5344CB8AC3E}">
        <p14:creationId xmlns:p14="http://schemas.microsoft.com/office/powerpoint/2010/main" val="3792943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AD44E-F46A-7944-BFA9-5A2F32385084}"/>
              </a:ext>
            </a:extLst>
          </p:cNvPr>
          <p:cNvSpPr>
            <a:spLocks noGrp="1"/>
          </p:cNvSpPr>
          <p:nvPr>
            <p:ph type="title"/>
          </p:nvPr>
        </p:nvSpPr>
        <p:spPr>
          <a:xfrm>
            <a:off x="457200" y="1143000"/>
            <a:ext cx="8229600" cy="1143000"/>
          </a:xfrm>
        </p:spPr>
        <p:txBody>
          <a:bodyPr/>
          <a:lstStyle/>
          <a:p>
            <a:r>
              <a:rPr lang="en-US" b="1" dirty="0">
                <a:solidFill>
                  <a:srgbClr val="FF0000"/>
                </a:solidFill>
              </a:rPr>
              <a:t>Tip for Discernment</a:t>
            </a:r>
          </a:p>
        </p:txBody>
      </p:sp>
      <p:sp>
        <p:nvSpPr>
          <p:cNvPr id="3" name="Content Placeholder 2">
            <a:extLst>
              <a:ext uri="{FF2B5EF4-FFF2-40B4-BE49-F238E27FC236}">
                <a16:creationId xmlns:a16="http://schemas.microsoft.com/office/drawing/2014/main" id="{CB5477C6-B98F-2046-89A5-E3E60687DAB0}"/>
              </a:ext>
            </a:extLst>
          </p:cNvPr>
          <p:cNvSpPr>
            <a:spLocks noGrp="1"/>
          </p:cNvSpPr>
          <p:nvPr>
            <p:ph idx="1"/>
          </p:nvPr>
        </p:nvSpPr>
        <p:spPr>
          <a:xfrm>
            <a:off x="457200" y="2438400"/>
            <a:ext cx="8229600" cy="4525963"/>
          </a:xfrm>
        </p:spPr>
        <p:txBody>
          <a:bodyPr/>
          <a:lstStyle/>
          <a:p>
            <a:pPr marL="0" indent="0" algn="ctr">
              <a:buNone/>
            </a:pPr>
            <a:r>
              <a:rPr lang="en-US" sz="4800" i="1" dirty="0"/>
              <a:t>Be patient with diagnosis.  The truth will out eventually.</a:t>
            </a:r>
          </a:p>
        </p:txBody>
      </p:sp>
    </p:spTree>
    <p:extLst>
      <p:ext uri="{BB962C8B-B14F-4D97-AF65-F5344CB8AC3E}">
        <p14:creationId xmlns:p14="http://schemas.microsoft.com/office/powerpoint/2010/main" val="2481270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725D-BDFD-D246-B1C3-0EF16893BC88}"/>
              </a:ext>
            </a:extLst>
          </p:cNvPr>
          <p:cNvSpPr>
            <a:spLocks noGrp="1"/>
          </p:cNvSpPr>
          <p:nvPr>
            <p:ph type="title"/>
          </p:nvPr>
        </p:nvSpPr>
        <p:spPr>
          <a:xfrm>
            <a:off x="457200" y="2133600"/>
            <a:ext cx="8458200" cy="1143000"/>
          </a:xfrm>
        </p:spPr>
        <p:txBody>
          <a:bodyPr/>
          <a:lstStyle/>
          <a:p>
            <a:r>
              <a:rPr lang="en-US" sz="5400" b="1" dirty="0">
                <a:solidFill>
                  <a:srgbClr val="FF0000"/>
                </a:solidFill>
              </a:rPr>
              <a:t>The Process of </a:t>
            </a:r>
            <a:br>
              <a:rPr lang="en-US" sz="5400" b="1" dirty="0">
                <a:solidFill>
                  <a:srgbClr val="FF0000"/>
                </a:solidFill>
              </a:rPr>
            </a:br>
            <a:r>
              <a:rPr lang="en-US" sz="5400" b="1" dirty="0">
                <a:solidFill>
                  <a:srgbClr val="FF0000"/>
                </a:solidFill>
              </a:rPr>
              <a:t>Healing &amp; Liberation</a:t>
            </a:r>
          </a:p>
        </p:txBody>
      </p:sp>
      <p:graphicFrame>
        <p:nvGraphicFramePr>
          <p:cNvPr id="3" name="Object 2">
            <a:extLst>
              <a:ext uri="{FF2B5EF4-FFF2-40B4-BE49-F238E27FC236}">
                <a16:creationId xmlns:a16="http://schemas.microsoft.com/office/drawing/2014/main" id="{D91DF37C-9061-0241-9162-97388514EA9E}"/>
              </a:ext>
            </a:extLst>
          </p:cNvPr>
          <p:cNvGraphicFramePr>
            <a:graphicFrameLocks/>
          </p:cNvGraphicFramePr>
          <p:nvPr/>
        </p:nvGraphicFramePr>
        <p:xfrm>
          <a:off x="6324600" y="4572000"/>
          <a:ext cx="1733550" cy="1463675"/>
        </p:xfrm>
        <a:graphic>
          <a:graphicData uri="http://schemas.openxmlformats.org/presentationml/2006/ole">
            <mc:AlternateContent xmlns:mc="http://schemas.openxmlformats.org/markup-compatibility/2006">
              <mc:Choice xmlns:v="urn:schemas-microsoft-com:vml" Requires="v">
                <p:oleObj name="ClipArt" r:id="rId2" imgW="3537650" imgH="3662815" progId="MS_ClipArt_Gallery.2">
                  <p:embed/>
                </p:oleObj>
              </mc:Choice>
              <mc:Fallback>
                <p:oleObj name="ClipArt" r:id="rId2" imgW="3537650" imgH="3662815" progId="MS_ClipArt_Gallery.2">
                  <p:embed/>
                  <p:pic>
                    <p:nvPicPr>
                      <p:cNvPr id="3"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2000"/>
                        <a:ext cx="1733550" cy="1463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5002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187F-E079-6A47-B089-54F2AA2F6BA7}"/>
              </a:ext>
            </a:extLst>
          </p:cNvPr>
          <p:cNvSpPr>
            <a:spLocks noGrp="1"/>
          </p:cNvSpPr>
          <p:nvPr>
            <p:ph type="title"/>
          </p:nvPr>
        </p:nvSpPr>
        <p:spPr>
          <a:xfrm>
            <a:off x="5598460" y="1783959"/>
            <a:ext cx="3065480" cy="2889114"/>
          </a:xfrm>
        </p:spPr>
        <p:txBody>
          <a:bodyPr vert="horz" lIns="91440" tIns="45720" rIns="91440" bIns="45720" rtlCol="0" anchor="b">
            <a:normAutofit/>
          </a:bodyPr>
          <a:lstStyle/>
          <a:p>
            <a:pPr algn="l" eaLnBrk="1" hangingPunct="1">
              <a:lnSpc>
                <a:spcPct val="90000"/>
              </a:lnSpc>
            </a:pPr>
            <a:r>
              <a:rPr lang="en-US" sz="4700" dirty="0"/>
              <a:t>St Benedict exorcizes a possessed monk</a:t>
            </a:r>
            <a:endParaRPr lang="en-US" sz="4700"/>
          </a:p>
        </p:txBody>
      </p:sp>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descr="A picture containing altar&#10;&#10;Description automatically generated">
            <a:extLst>
              <a:ext uri="{FF2B5EF4-FFF2-40B4-BE49-F238E27FC236}">
                <a16:creationId xmlns:a16="http://schemas.microsoft.com/office/drawing/2014/main" id="{343DF821-5793-4645-9006-179659C6D1FD}"/>
              </a:ext>
            </a:extLst>
          </p:cNvPr>
          <p:cNvPicPr>
            <a:picLocks noChangeAspect="1"/>
          </p:cNvPicPr>
          <p:nvPr/>
        </p:nvPicPr>
        <p:blipFill rotWithShape="1">
          <a:blip r:embed="rId2">
            <a:extLst>
              <a:ext uri="{28A0092B-C50C-407E-A947-70E740481C1C}">
                <a14:useLocalDpi xmlns:a14="http://schemas.microsoft.com/office/drawing/2010/main" val="0"/>
              </a:ext>
            </a:extLst>
          </a:blip>
          <a:srcRect t="8145" r="-1" b="15746"/>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70141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458200" cy="4525963"/>
          </a:xfrm>
        </p:spPr>
        <p:txBody>
          <a:bodyPr/>
          <a:lstStyle/>
          <a:p>
            <a:pPr marL="0" indent="0" algn="ctr">
              <a:buNone/>
            </a:pPr>
            <a:r>
              <a:rPr lang="en-US" sz="5400" b="1" i="1" dirty="0"/>
              <a:t>Forgiveness and purification are not the same thing.</a:t>
            </a:r>
          </a:p>
        </p:txBody>
      </p:sp>
    </p:spTree>
    <p:extLst>
      <p:ext uri="{BB962C8B-B14F-4D97-AF65-F5344CB8AC3E}">
        <p14:creationId xmlns:p14="http://schemas.microsoft.com/office/powerpoint/2010/main" val="1565248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Making the Energumen an unwelcome place for demons:</a:t>
            </a:r>
          </a:p>
        </p:txBody>
      </p:sp>
      <p:sp>
        <p:nvSpPr>
          <p:cNvPr id="3" name="Content Placeholder 2"/>
          <p:cNvSpPr>
            <a:spLocks noGrp="1"/>
          </p:cNvSpPr>
          <p:nvPr>
            <p:ph idx="1"/>
          </p:nvPr>
        </p:nvSpPr>
        <p:spPr>
          <a:xfrm>
            <a:off x="457200" y="1828800"/>
            <a:ext cx="8229600" cy="4525963"/>
          </a:xfrm>
        </p:spPr>
        <p:txBody>
          <a:bodyPr/>
          <a:lstStyle/>
          <a:p>
            <a:r>
              <a:rPr lang="en-US" dirty="0"/>
              <a:t>Regular reception of sacraments</a:t>
            </a:r>
          </a:p>
          <a:p>
            <a:r>
              <a:rPr lang="en-US" dirty="0"/>
              <a:t>Daily prayer and perhaps </a:t>
            </a:r>
            <a:r>
              <a:rPr lang="en-US" i="1" dirty="0"/>
              <a:t>auxilium </a:t>
            </a:r>
            <a:r>
              <a:rPr lang="en-US" i="1" dirty="0" err="1"/>
              <a:t>christianorum</a:t>
            </a:r>
            <a:endParaRPr lang="en-US" i="1" dirty="0"/>
          </a:p>
          <a:p>
            <a:r>
              <a:rPr lang="en-US" dirty="0"/>
              <a:t>Make connections with others (reduce isolation)</a:t>
            </a:r>
          </a:p>
          <a:p>
            <a:r>
              <a:rPr lang="en-US" dirty="0"/>
              <a:t>Letting go of inner angers</a:t>
            </a:r>
          </a:p>
          <a:p>
            <a:r>
              <a:rPr lang="en-US" dirty="0"/>
              <a:t>Forgiving those who wronged you</a:t>
            </a:r>
          </a:p>
          <a:p>
            <a:r>
              <a:rPr lang="en-US" dirty="0"/>
              <a:t>Being grateful</a:t>
            </a:r>
          </a:p>
          <a:p>
            <a:endParaRPr lang="en-US" dirty="0"/>
          </a:p>
        </p:txBody>
      </p:sp>
    </p:spTree>
    <p:extLst>
      <p:ext uri="{BB962C8B-B14F-4D97-AF65-F5344CB8AC3E}">
        <p14:creationId xmlns:p14="http://schemas.microsoft.com/office/powerpoint/2010/main" val="2712990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171605-D0FF-A84C-885E-A0725EDC5D52}"/>
              </a:ext>
            </a:extLst>
          </p:cNvPr>
          <p:cNvSpPr>
            <a:spLocks noGrp="1"/>
          </p:cNvSpPr>
          <p:nvPr>
            <p:ph idx="1"/>
          </p:nvPr>
        </p:nvSpPr>
        <p:spPr>
          <a:xfrm>
            <a:off x="457200" y="1066800"/>
            <a:ext cx="8534400" cy="4525963"/>
          </a:xfrm>
        </p:spPr>
        <p:txBody>
          <a:bodyPr/>
          <a:lstStyle/>
          <a:p>
            <a:pPr marL="0" indent="0" algn="ctr">
              <a:buNone/>
            </a:pPr>
            <a:r>
              <a:rPr lang="en-US" sz="4400" b="1" dirty="0"/>
              <a:t>Unforgiveness,</a:t>
            </a:r>
            <a:r>
              <a:rPr lang="en-US" sz="4400" b="1" dirty="0">
                <a:solidFill>
                  <a:srgbClr val="FF0000"/>
                </a:solidFill>
              </a:rPr>
              <a:t> Rage &amp; the Demonic</a:t>
            </a:r>
          </a:p>
          <a:p>
            <a:pPr marL="0" indent="0" algn="ctr">
              <a:buNone/>
            </a:pPr>
            <a:endParaRPr lang="en-US" sz="3600" b="1" dirty="0"/>
          </a:p>
          <a:p>
            <a:pPr marL="0" indent="0">
              <a:buNone/>
            </a:pPr>
            <a:r>
              <a:rPr lang="en-US" sz="3600" b="1" dirty="0"/>
              <a:t>*Process and work through </a:t>
            </a:r>
            <a:r>
              <a:rPr lang="en-US" sz="3600" b="1" dirty="0">
                <a:solidFill>
                  <a:srgbClr val="FF0000"/>
                </a:solidFill>
              </a:rPr>
              <a:t>unforgiveness</a:t>
            </a:r>
          </a:p>
          <a:p>
            <a:pPr marL="0" indent="0">
              <a:buNone/>
            </a:pPr>
            <a:r>
              <a:rPr lang="en-US" sz="3600" b="1" dirty="0"/>
              <a:t>*Process and work through internal </a:t>
            </a:r>
            <a:r>
              <a:rPr lang="en-US" sz="3600" b="1" dirty="0">
                <a:solidFill>
                  <a:srgbClr val="FF0000"/>
                </a:solidFill>
              </a:rPr>
              <a:t>anger</a:t>
            </a:r>
          </a:p>
          <a:p>
            <a:pPr marL="0" indent="0">
              <a:buNone/>
            </a:pPr>
            <a:r>
              <a:rPr lang="en-US" sz="3600" b="1" dirty="0"/>
              <a:t>*These feed the demons and the process gets stuck!</a:t>
            </a:r>
          </a:p>
          <a:p>
            <a:pPr marL="0" indent="0">
              <a:buNone/>
            </a:pPr>
            <a:r>
              <a:rPr lang="en-US" sz="1600" b="1" dirty="0"/>
              <a:t> </a:t>
            </a:r>
            <a:endParaRPr lang="en-US" sz="2400" b="1" dirty="0"/>
          </a:p>
          <a:p>
            <a:pPr marL="0" indent="0">
              <a:buNone/>
            </a:pPr>
            <a:r>
              <a:rPr lang="en-US" sz="3600" b="1" dirty="0"/>
              <a:t>         How to do this?</a:t>
            </a:r>
            <a:endParaRPr lang="en-US" sz="2800" b="1" dirty="0"/>
          </a:p>
        </p:txBody>
      </p:sp>
    </p:spTree>
    <p:extLst>
      <p:ext uri="{BB962C8B-B14F-4D97-AF65-F5344CB8AC3E}">
        <p14:creationId xmlns:p14="http://schemas.microsoft.com/office/powerpoint/2010/main" val="163228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5334000"/>
          </a:xfrm>
        </p:spPr>
        <p:txBody>
          <a:bodyPr>
            <a:normAutofit fontScale="90000"/>
          </a:bodyPr>
          <a:lstStyle/>
          <a:p>
            <a:pPr algn="l"/>
            <a:br>
              <a:rPr lang="en-US" sz="3600" b="1" i="1" dirty="0"/>
            </a:br>
            <a:r>
              <a:rPr lang="en-US" sz="4000" b="1" i="1" dirty="0">
                <a:solidFill>
                  <a:srgbClr val="FF0000"/>
                </a:solidFill>
              </a:rPr>
              <a:t>Jesus conferred exorcist role on disciples:</a:t>
            </a:r>
            <a:br>
              <a:rPr lang="en-US" sz="1800" b="1" i="1" dirty="0">
                <a:solidFill>
                  <a:srgbClr val="FF0000"/>
                </a:solidFill>
              </a:rPr>
            </a:br>
            <a:br>
              <a:rPr lang="en-US" sz="3100" dirty="0"/>
            </a:br>
            <a:r>
              <a:rPr lang="en-US" sz="3100" dirty="0"/>
              <a:t>The seventy[-two] returned rejoicing, and said, “Lord, even the demons are subject to us because of your name.” Jesus said, “I have observed Satan fall like lightning from the sky.</a:t>
            </a:r>
            <a:r>
              <a:rPr lang="en-US" sz="3100" b="1" baseline="30000" dirty="0"/>
              <a:t> </a:t>
            </a:r>
            <a:r>
              <a:rPr lang="en-US" sz="3100" dirty="0"/>
              <a:t>Behold, I have given you the power ‘to tread upon serpents’ and scorpions and upon the full force of the enemy and nothing will harm you.</a:t>
            </a:r>
            <a:r>
              <a:rPr lang="en-US" sz="3100" b="1" baseline="30000" dirty="0"/>
              <a:t> </a:t>
            </a:r>
            <a:r>
              <a:rPr lang="en-US" sz="3100" dirty="0"/>
              <a:t>Nevertheless, do not rejoice because the spirits are subject to you, but rejoice because your names are written in heaven.” </a:t>
            </a:r>
            <a:br>
              <a:rPr lang="en-US" sz="3100" dirty="0"/>
            </a:br>
            <a:r>
              <a:rPr lang="en-US" sz="3100" dirty="0"/>
              <a:t>                                                                 </a:t>
            </a:r>
            <a:r>
              <a:rPr lang="en-US" sz="3100" dirty="0" err="1"/>
              <a:t>Lk</a:t>
            </a:r>
            <a:r>
              <a:rPr lang="en-US" sz="3100" dirty="0"/>
              <a:t> 10:17-20</a:t>
            </a:r>
            <a:endParaRPr lang="en-US" sz="3100" b="1" i="1" dirty="0">
              <a:solidFill>
                <a:schemeClr val="tx1"/>
              </a:solidFill>
            </a:endParaRPr>
          </a:p>
        </p:txBody>
      </p:sp>
    </p:spTree>
    <p:extLst>
      <p:ext uri="{BB962C8B-B14F-4D97-AF65-F5344CB8AC3E}">
        <p14:creationId xmlns:p14="http://schemas.microsoft.com/office/powerpoint/2010/main" val="3664216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2A92444-5BA0-4167-B824-039611620FF6}"/>
              </a:ext>
            </a:extLst>
          </p:cNvPr>
          <p:cNvSpPr>
            <a:spLocks noGrp="1"/>
          </p:cNvSpPr>
          <p:nvPr>
            <p:ph idx="1"/>
          </p:nvPr>
        </p:nvSpPr>
        <p:spPr>
          <a:xfrm>
            <a:off x="304800" y="1676400"/>
            <a:ext cx="2996697" cy="3785419"/>
          </a:xfrm>
        </p:spPr>
        <p:txBody>
          <a:bodyPr>
            <a:normAutofit/>
          </a:bodyPr>
          <a:lstStyle/>
          <a:p>
            <a:pPr marL="0" indent="0">
              <a:buNone/>
            </a:pPr>
            <a:r>
              <a:rPr lang="en-US" sz="4800" b="1" dirty="0"/>
              <a:t>St Catherine Exorcizing</a:t>
            </a:r>
            <a:endParaRPr lang="en-US" sz="1600" b="1" dirty="0"/>
          </a:p>
        </p:txBody>
      </p:sp>
      <p:pic>
        <p:nvPicPr>
          <p:cNvPr id="8" name="Content Placeholder 7" descr="A black and white photo of a person&#10;&#10;Description automatically generated">
            <a:extLst>
              <a:ext uri="{FF2B5EF4-FFF2-40B4-BE49-F238E27FC236}">
                <a16:creationId xmlns:a16="http://schemas.microsoft.com/office/drawing/2014/main" id="{386B6871-DA95-4F4E-956B-76EA96BD81BE}"/>
              </a:ext>
            </a:extLst>
          </p:cNvPr>
          <p:cNvPicPr>
            <a:picLocks noChangeAspect="1"/>
          </p:cNvPicPr>
          <p:nvPr/>
        </p:nvPicPr>
        <p:blipFill rotWithShape="1">
          <a:blip r:embed="rId2">
            <a:extLst>
              <a:ext uri="{28A0092B-C50C-407E-A947-70E740481C1C}">
                <a14:useLocalDpi xmlns:a14="http://schemas.microsoft.com/office/drawing/2010/main" val="0"/>
              </a:ext>
            </a:extLst>
          </a:blip>
          <a:srcRect l="3521" r="4701"/>
          <a:stretch/>
        </p:blipFill>
        <p:spPr>
          <a:xfrm>
            <a:off x="3479292" y="10"/>
            <a:ext cx="5664708" cy="6857990"/>
          </a:xfrm>
          <a:prstGeom prst="rect">
            <a:avLst/>
          </a:prstGeom>
          <a:effectLst/>
        </p:spPr>
      </p:pic>
    </p:spTree>
    <p:extLst>
      <p:ext uri="{BB962C8B-B14F-4D97-AF65-F5344CB8AC3E}">
        <p14:creationId xmlns:p14="http://schemas.microsoft.com/office/powerpoint/2010/main" val="1020670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D7EE-EA79-9242-863F-AB6135B6E62A}"/>
              </a:ext>
            </a:extLst>
          </p:cNvPr>
          <p:cNvSpPr>
            <a:spLocks noGrp="1"/>
          </p:cNvSpPr>
          <p:nvPr>
            <p:ph idx="1"/>
          </p:nvPr>
        </p:nvSpPr>
        <p:spPr>
          <a:xfrm>
            <a:off x="457200" y="1166018"/>
            <a:ext cx="8229600" cy="4525963"/>
          </a:xfrm>
        </p:spPr>
        <p:txBody>
          <a:bodyPr/>
          <a:lstStyle/>
          <a:p>
            <a:pPr marL="0" indent="0" algn="ctr">
              <a:buNone/>
            </a:pPr>
            <a:r>
              <a:rPr lang="en-US" sz="4400" dirty="0"/>
              <a:t>The majority of the time a </a:t>
            </a:r>
            <a:r>
              <a:rPr lang="en-US" sz="4400" dirty="0">
                <a:solidFill>
                  <a:srgbClr val="FF0000"/>
                </a:solidFill>
              </a:rPr>
              <a:t>combination of both spiritual and psychological </a:t>
            </a:r>
            <a:r>
              <a:rPr lang="en-US" sz="4400" dirty="0"/>
              <a:t>healing is needed.</a:t>
            </a:r>
          </a:p>
          <a:p>
            <a:pPr marL="0" indent="0" algn="ctr">
              <a:buNone/>
            </a:pPr>
            <a:endParaRPr lang="en-US" sz="4400" dirty="0"/>
          </a:p>
          <a:p>
            <a:pPr marL="0" indent="0" algn="ctr">
              <a:buNone/>
            </a:pPr>
            <a:r>
              <a:rPr lang="en-US" sz="4000" i="1" dirty="0"/>
              <a:t>A Catholic psychotherapist?</a:t>
            </a:r>
          </a:p>
        </p:txBody>
      </p:sp>
    </p:spTree>
    <p:extLst>
      <p:ext uri="{BB962C8B-B14F-4D97-AF65-F5344CB8AC3E}">
        <p14:creationId xmlns:p14="http://schemas.microsoft.com/office/powerpoint/2010/main" val="878263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382000" cy="1470025"/>
          </a:xfrm>
        </p:spPr>
        <p:txBody>
          <a:bodyPr>
            <a:noAutofit/>
          </a:bodyPr>
          <a:lstStyle/>
          <a:p>
            <a:pPr>
              <a:defRPr/>
            </a:pPr>
            <a:r>
              <a:rPr lang="en-US" sz="5400" b="1" i="1" dirty="0">
                <a:solidFill>
                  <a:srgbClr val="FF0000"/>
                </a:solidFill>
                <a:effectLst>
                  <a:outerShdw blurRad="38100" dist="38100" dir="2700000" algn="tl">
                    <a:srgbClr val="000000">
                      <a:alpha val="43137"/>
                    </a:srgbClr>
                  </a:outerShdw>
                </a:effectLst>
                <a:ea typeface="+mj-ea"/>
                <a:cs typeface="+mj-cs"/>
              </a:rPr>
              <a:t>Rise of the Occult, Witchcraft and Paganism</a:t>
            </a:r>
          </a:p>
        </p:txBody>
      </p:sp>
      <p:sp>
        <p:nvSpPr>
          <p:cNvPr id="16386" name="Subtitle 2"/>
          <p:cNvSpPr>
            <a:spLocks noGrp="1"/>
          </p:cNvSpPr>
          <p:nvPr>
            <p:ph type="subTitle" idx="1"/>
          </p:nvPr>
        </p:nvSpPr>
        <p:spPr>
          <a:xfrm>
            <a:off x="838200" y="3048000"/>
            <a:ext cx="7315200" cy="1905000"/>
          </a:xfrm>
        </p:spPr>
        <p:txBody>
          <a:bodyPr>
            <a:normAutofit/>
          </a:bodyPr>
          <a:lstStyle/>
          <a:p>
            <a:endParaRPr lang="en-US" sz="2800" b="1" dirty="0">
              <a:solidFill>
                <a:schemeClr val="tx1"/>
              </a:solidFill>
              <a:latin typeface="Times New Roman" charset="0"/>
            </a:endParaRPr>
          </a:p>
          <a:p>
            <a:endParaRPr lang="en-US" sz="2800" b="1" dirty="0">
              <a:solidFill>
                <a:schemeClr val="tx1"/>
              </a:solidFill>
              <a:latin typeface="Times New Roman" charset="0"/>
            </a:endParaRPr>
          </a:p>
          <a:p>
            <a:endParaRPr lang="en-US" sz="2800" b="1" dirty="0">
              <a:solidFill>
                <a:schemeClr val="tx1"/>
              </a:solidFill>
              <a:latin typeface="Times New Roman" charset="0"/>
            </a:endParaRPr>
          </a:p>
        </p:txBody>
      </p:sp>
      <p:graphicFrame>
        <p:nvGraphicFramePr>
          <p:cNvPr id="5" name="Object 4">
            <a:extLst>
              <a:ext uri="{FF2B5EF4-FFF2-40B4-BE49-F238E27FC236}">
                <a16:creationId xmlns:a16="http://schemas.microsoft.com/office/drawing/2014/main" id="{0EB29AA9-FCA2-6D41-BC85-E677C8D48C35}"/>
              </a:ext>
            </a:extLst>
          </p:cNvPr>
          <p:cNvGraphicFramePr>
            <a:graphicFrameLocks/>
          </p:cNvGraphicFramePr>
          <p:nvPr/>
        </p:nvGraphicFramePr>
        <p:xfrm>
          <a:off x="6324600" y="4343400"/>
          <a:ext cx="1504950" cy="1219200"/>
        </p:xfrm>
        <a:graphic>
          <a:graphicData uri="http://schemas.openxmlformats.org/presentationml/2006/ole">
            <mc:AlternateContent xmlns:mc="http://schemas.openxmlformats.org/markup-compatibility/2006">
              <mc:Choice xmlns:v="urn:schemas-microsoft-com:vml" Requires="v">
                <p:oleObj name="ClipArt" r:id="rId2" imgW="3537650" imgH="3662815" progId="MS_ClipArt_Gallery.2">
                  <p:embed/>
                </p:oleObj>
              </mc:Choice>
              <mc:Fallback>
                <p:oleObj name="ClipArt" r:id="rId2" imgW="3537650" imgH="3662815" progId="MS_ClipArt_Gallery.2">
                  <p:embed/>
                  <p:pic>
                    <p:nvPicPr>
                      <p:cNvPr id="5" name="Object 4">
                        <a:extLst>
                          <a:ext uri="{FF2B5EF4-FFF2-40B4-BE49-F238E27FC236}">
                            <a16:creationId xmlns:a16="http://schemas.microsoft.com/office/drawing/2014/main" id="{0EB29AA9-FCA2-6D41-BC85-E677C8D48C3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343400"/>
                        <a:ext cx="1504950" cy="1219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52413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5FDC8-9160-DE07-2BD7-45C219C440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09AC4-0B95-27B2-20E4-E5D75C098FEA}"/>
              </a:ext>
            </a:extLst>
          </p:cNvPr>
          <p:cNvSpPr>
            <a:spLocks noGrp="1"/>
          </p:cNvSpPr>
          <p:nvPr>
            <p:ph idx="1"/>
          </p:nvPr>
        </p:nvSpPr>
        <p:spPr>
          <a:xfrm>
            <a:off x="762000" y="762000"/>
            <a:ext cx="7620000" cy="4525963"/>
          </a:xfrm>
        </p:spPr>
        <p:txBody>
          <a:bodyPr/>
          <a:lstStyle/>
          <a:p>
            <a:pPr marL="0" indent="0" algn="ctr">
              <a:buNone/>
            </a:pPr>
            <a:r>
              <a:rPr lang="en-US" sz="4400" b="1" dirty="0">
                <a:solidFill>
                  <a:srgbClr val="0070C0"/>
                </a:solidFill>
              </a:rPr>
              <a:t>Seminary Recommendation:</a:t>
            </a:r>
          </a:p>
          <a:p>
            <a:pPr marL="0" indent="0">
              <a:buNone/>
            </a:pPr>
            <a:endParaRPr lang="en-US" sz="2000" dirty="0"/>
          </a:p>
          <a:p>
            <a:pPr marL="0" indent="0">
              <a:buNone/>
            </a:pPr>
            <a:r>
              <a:rPr lang="en-US" sz="4000" dirty="0"/>
              <a:t>Be alert to seminarians with a </a:t>
            </a:r>
            <a:r>
              <a:rPr lang="en-US" sz="4000" dirty="0">
                <a:solidFill>
                  <a:srgbClr val="FF0000"/>
                </a:solidFill>
              </a:rPr>
              <a:t>previous history of divination </a:t>
            </a:r>
            <a:r>
              <a:rPr lang="en-US" sz="4000" dirty="0"/>
              <a:t>(e.g. casting curses and spells, witchcraft, Ouija boards, mediums).  These evil spirits are hard to expel and typically hang on.</a:t>
            </a:r>
            <a:endParaRPr lang="en-US" sz="4800" dirty="0"/>
          </a:p>
          <a:p>
            <a:endParaRPr lang="en-US" dirty="0"/>
          </a:p>
        </p:txBody>
      </p:sp>
    </p:spTree>
    <p:extLst>
      <p:ext uri="{BB962C8B-B14F-4D97-AF65-F5344CB8AC3E}">
        <p14:creationId xmlns:p14="http://schemas.microsoft.com/office/powerpoint/2010/main" val="1888983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021F-AE71-D44B-8899-4994CA60349D}"/>
              </a:ext>
            </a:extLst>
          </p:cNvPr>
          <p:cNvSpPr>
            <a:spLocks noGrp="1"/>
          </p:cNvSpPr>
          <p:nvPr>
            <p:ph type="title"/>
          </p:nvPr>
        </p:nvSpPr>
        <p:spPr>
          <a:xfrm>
            <a:off x="3810000" y="990600"/>
            <a:ext cx="4939868" cy="1286160"/>
          </a:xfrm>
        </p:spPr>
        <p:txBody>
          <a:bodyPr anchor="b">
            <a:normAutofit/>
          </a:bodyPr>
          <a:lstStyle/>
          <a:p>
            <a:r>
              <a:rPr lang="en-US" dirty="0">
                <a:solidFill>
                  <a:srgbClr val="FF0000"/>
                </a:solidFill>
              </a:rPr>
              <a:t>modern witchcraft</a:t>
            </a:r>
          </a:p>
        </p:txBody>
      </p:sp>
      <p:sp>
        <p:nvSpPr>
          <p:cNvPr id="9" name="Content Placeholder 8">
            <a:extLst>
              <a:ext uri="{FF2B5EF4-FFF2-40B4-BE49-F238E27FC236}">
                <a16:creationId xmlns:a16="http://schemas.microsoft.com/office/drawing/2014/main" id="{DB0D97F7-5F40-4956-8E1B-BA97580A941B}"/>
              </a:ext>
            </a:extLst>
          </p:cNvPr>
          <p:cNvSpPr>
            <a:spLocks noGrp="1"/>
          </p:cNvSpPr>
          <p:nvPr>
            <p:ph idx="1"/>
          </p:nvPr>
        </p:nvSpPr>
        <p:spPr>
          <a:xfrm>
            <a:off x="3810000" y="2895600"/>
            <a:ext cx="5257100" cy="1685641"/>
          </a:xfrm>
        </p:spPr>
        <p:txBody>
          <a:bodyPr>
            <a:normAutofit fontScale="92500"/>
          </a:bodyPr>
          <a:lstStyle/>
          <a:p>
            <a:pPr marL="0" indent="0" algn="ctr">
              <a:buNone/>
            </a:pPr>
            <a:r>
              <a:rPr lang="en-US" sz="4000" dirty="0"/>
              <a:t>#</a:t>
            </a:r>
            <a:r>
              <a:rPr lang="en-US" sz="4000" dirty="0" err="1"/>
              <a:t>Witchtok</a:t>
            </a:r>
            <a:r>
              <a:rPr lang="en-US" sz="4000" dirty="0"/>
              <a:t> has over 42 billion views </a:t>
            </a:r>
            <a:r>
              <a:rPr lang="en-US" sz="3000" dirty="0"/>
              <a:t>(as of Sept 2023)</a:t>
            </a:r>
            <a:r>
              <a:rPr lang="en-US" sz="4000" dirty="0"/>
              <a:t>!</a:t>
            </a:r>
          </a:p>
          <a:p>
            <a:pPr marL="0" indent="0">
              <a:buNone/>
            </a:pPr>
            <a:endParaRPr lang="en-US" sz="1700" dirty="0"/>
          </a:p>
        </p:txBody>
      </p:sp>
      <p:pic>
        <p:nvPicPr>
          <p:cNvPr id="5" name="Content Placeholder 4" descr="A person walking a cat&#10;&#10;Description automatically generated with medium confidence">
            <a:extLst>
              <a:ext uri="{FF2B5EF4-FFF2-40B4-BE49-F238E27FC236}">
                <a16:creationId xmlns:a16="http://schemas.microsoft.com/office/drawing/2014/main" id="{A543ABFA-E927-C544-9609-1D51BC57B9BD}"/>
              </a:ext>
            </a:extLst>
          </p:cNvPr>
          <p:cNvPicPr>
            <a:picLocks noChangeAspect="1"/>
          </p:cNvPicPr>
          <p:nvPr/>
        </p:nvPicPr>
        <p:blipFill rotWithShape="1">
          <a:blip r:embed="rId3">
            <a:extLst>
              <a:ext uri="{28A0092B-C50C-407E-A947-70E740481C1C}">
                <a14:useLocalDpi xmlns:a14="http://schemas.microsoft.com/office/drawing/2010/main" val="0"/>
              </a:ext>
            </a:extLst>
          </a:blip>
          <a:srcRect l="14983" r="17423"/>
          <a:stretch/>
        </p:blipFill>
        <p:spPr>
          <a:xfrm>
            <a:off x="20" y="10"/>
            <a:ext cx="3476673" cy="6857990"/>
          </a:xfrm>
          <a:prstGeom prst="rect">
            <a:avLst/>
          </a:prstGeom>
          <a:effectLst/>
        </p:spPr>
      </p:pic>
    </p:spTree>
    <p:extLst>
      <p:ext uri="{BB962C8B-B14F-4D97-AF65-F5344CB8AC3E}">
        <p14:creationId xmlns:p14="http://schemas.microsoft.com/office/powerpoint/2010/main" val="1120972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4C3C-F7FF-544C-8C74-0B1F32CBE263}"/>
              </a:ext>
            </a:extLst>
          </p:cNvPr>
          <p:cNvSpPr>
            <a:spLocks noGrp="1"/>
          </p:cNvSpPr>
          <p:nvPr>
            <p:ph type="title"/>
          </p:nvPr>
        </p:nvSpPr>
        <p:spPr>
          <a:xfrm>
            <a:off x="533400" y="515806"/>
            <a:ext cx="8229600" cy="1143000"/>
          </a:xfrm>
        </p:spPr>
        <p:txBody>
          <a:bodyPr/>
          <a:lstStyle/>
          <a:p>
            <a:r>
              <a:rPr lang="en-US" sz="5400" dirty="0">
                <a:solidFill>
                  <a:srgbClr val="FF0000"/>
                </a:solidFill>
              </a:rPr>
              <a:t>How about---</a:t>
            </a:r>
          </a:p>
        </p:txBody>
      </p:sp>
      <p:sp>
        <p:nvSpPr>
          <p:cNvPr id="3" name="Content Placeholder 2">
            <a:extLst>
              <a:ext uri="{FF2B5EF4-FFF2-40B4-BE49-F238E27FC236}">
                <a16:creationId xmlns:a16="http://schemas.microsoft.com/office/drawing/2014/main" id="{767B96A9-B77E-7246-8B5A-6EE28531A9E0}"/>
              </a:ext>
            </a:extLst>
          </p:cNvPr>
          <p:cNvSpPr>
            <a:spLocks noGrp="1"/>
          </p:cNvSpPr>
          <p:nvPr>
            <p:ph idx="1"/>
          </p:nvPr>
        </p:nvSpPr>
        <p:spPr>
          <a:xfrm>
            <a:off x="838200" y="1816231"/>
            <a:ext cx="8229600" cy="4525963"/>
          </a:xfrm>
        </p:spPr>
        <p:txBody>
          <a:bodyPr/>
          <a:lstStyle/>
          <a:p>
            <a:r>
              <a:rPr lang="en-US" sz="3600" dirty="0"/>
              <a:t>Reiki and other similar “energy” healing</a:t>
            </a:r>
          </a:p>
          <a:p>
            <a:r>
              <a:rPr lang="en-US" sz="3600" dirty="0"/>
              <a:t>Freemasonry</a:t>
            </a:r>
          </a:p>
          <a:p>
            <a:r>
              <a:rPr lang="en-US" sz="3600" dirty="0"/>
              <a:t>Harry Potter?</a:t>
            </a:r>
          </a:p>
          <a:p>
            <a:r>
              <a:rPr lang="en-US" sz="3600" dirty="0"/>
              <a:t>Yoga</a:t>
            </a:r>
          </a:p>
          <a:p>
            <a:r>
              <a:rPr lang="en-US" sz="3600" dirty="0"/>
              <a:t>May I do Eastern meditations?</a:t>
            </a:r>
          </a:p>
        </p:txBody>
      </p:sp>
    </p:spTree>
    <p:extLst>
      <p:ext uri="{BB962C8B-B14F-4D97-AF65-F5344CB8AC3E}">
        <p14:creationId xmlns:p14="http://schemas.microsoft.com/office/powerpoint/2010/main" val="2433469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A576A-ACC7-DC4D-89F6-EC37D40F778A}"/>
              </a:ext>
            </a:extLst>
          </p:cNvPr>
          <p:cNvSpPr>
            <a:spLocks noGrp="1"/>
          </p:cNvSpPr>
          <p:nvPr>
            <p:ph idx="1"/>
          </p:nvPr>
        </p:nvSpPr>
        <p:spPr>
          <a:xfrm>
            <a:off x="685800" y="911946"/>
            <a:ext cx="8229600" cy="5973763"/>
          </a:xfrm>
        </p:spPr>
        <p:txBody>
          <a:bodyPr/>
          <a:lstStyle/>
          <a:p>
            <a:pPr marL="0" indent="0">
              <a:buNone/>
            </a:pPr>
            <a:r>
              <a:rPr lang="en-US" sz="3600" i="1" dirty="0"/>
              <a:t>If you were once a member of a Masonic organization or are a descendant of someone who was, it is recommended that you pray these prayers. It is advisable to read it through first so you know what is involved. It is best to pray this aloud in the presence of a witness who is a practicing Catholic. </a:t>
            </a:r>
            <a:r>
              <a:rPr lang="en-US" sz="2800" i="1" dirty="0"/>
              <a:t>Fr </a:t>
            </a:r>
            <a:r>
              <a:rPr lang="en-US" sz="2800" i="1" dirty="0" err="1"/>
              <a:t>Ripperger</a:t>
            </a:r>
            <a:r>
              <a:rPr lang="en-US" sz="2800" i="1" dirty="0"/>
              <a:t>, “Minor Exorcisms and Deliverance Prayers” p. 439</a:t>
            </a:r>
            <a:r>
              <a:rPr lang="en-US" sz="2800" dirty="0"/>
              <a:t> </a:t>
            </a:r>
            <a:endParaRPr lang="en-US" sz="3600" dirty="0"/>
          </a:p>
          <a:p>
            <a:pPr marL="0" indent="0">
              <a:buNone/>
            </a:pPr>
            <a:endParaRPr lang="en-US" dirty="0"/>
          </a:p>
        </p:txBody>
      </p:sp>
    </p:spTree>
    <p:extLst>
      <p:ext uri="{BB962C8B-B14F-4D97-AF65-F5344CB8AC3E}">
        <p14:creationId xmlns:p14="http://schemas.microsoft.com/office/powerpoint/2010/main" val="3101786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15117-868F-DA49-A9CF-A6F3B6A60776}"/>
              </a:ext>
            </a:extLst>
          </p:cNvPr>
          <p:cNvSpPr>
            <a:spLocks noGrp="1"/>
          </p:cNvSpPr>
          <p:nvPr>
            <p:ph type="title"/>
          </p:nvPr>
        </p:nvSpPr>
        <p:spPr>
          <a:xfrm>
            <a:off x="457200" y="76200"/>
            <a:ext cx="8229600" cy="1143000"/>
          </a:xfrm>
        </p:spPr>
        <p:txBody>
          <a:bodyPr/>
          <a:lstStyle/>
          <a:p>
            <a:r>
              <a:rPr lang="en-US" sz="3600" dirty="0"/>
              <a:t>Are these symptoms </a:t>
            </a:r>
            <a:br>
              <a:rPr lang="en-US" sz="3600" dirty="0"/>
            </a:br>
            <a:r>
              <a:rPr lang="en-US" sz="3600" dirty="0"/>
              <a:t>psychological or </a:t>
            </a:r>
            <a:r>
              <a:rPr lang="en-US" sz="3600" dirty="0">
                <a:solidFill>
                  <a:srgbClr val="FF0000"/>
                </a:solidFill>
              </a:rPr>
              <a:t>demonic</a:t>
            </a:r>
            <a:r>
              <a:rPr lang="en-US" sz="3600" dirty="0"/>
              <a:t>?</a:t>
            </a:r>
          </a:p>
        </p:txBody>
      </p:sp>
      <p:sp>
        <p:nvSpPr>
          <p:cNvPr id="3" name="Content Placeholder 2">
            <a:extLst>
              <a:ext uri="{FF2B5EF4-FFF2-40B4-BE49-F238E27FC236}">
                <a16:creationId xmlns:a16="http://schemas.microsoft.com/office/drawing/2014/main" id="{C4014BD1-19CA-0446-9667-CA7EB3AC7D37}"/>
              </a:ext>
            </a:extLst>
          </p:cNvPr>
          <p:cNvSpPr>
            <a:spLocks noGrp="1"/>
          </p:cNvSpPr>
          <p:nvPr>
            <p:ph idx="1"/>
          </p:nvPr>
        </p:nvSpPr>
        <p:spPr>
          <a:xfrm>
            <a:off x="609600" y="1242848"/>
            <a:ext cx="8229600" cy="4525963"/>
          </a:xfrm>
        </p:spPr>
        <p:txBody>
          <a:bodyPr/>
          <a:lstStyle/>
          <a:p>
            <a:pPr marL="0" indent="0">
              <a:buNone/>
            </a:pPr>
            <a:r>
              <a:rPr lang="en-US" dirty="0"/>
              <a:t>Option 1: The demonic presence mimics psychological symptoms.</a:t>
            </a:r>
          </a:p>
          <a:p>
            <a:pPr marL="0" indent="0">
              <a:buNone/>
            </a:pPr>
            <a:r>
              <a:rPr lang="en-US" dirty="0"/>
              <a:t>Option 2: The demonic presence exacerbates already existing psychological weaknesses.</a:t>
            </a:r>
          </a:p>
          <a:p>
            <a:pPr marL="0" indent="0">
              <a:buNone/>
            </a:pPr>
            <a:r>
              <a:rPr lang="en-US" dirty="0"/>
              <a:t>Option 3:  The psychological symptoms are independent of the demonic presence.</a:t>
            </a:r>
          </a:p>
          <a:p>
            <a:pPr marL="0" indent="0">
              <a:buNone/>
            </a:pPr>
            <a:r>
              <a:rPr lang="en-US" dirty="0"/>
              <a:t>Option 4: The people blame demons for their psychological problems.</a:t>
            </a:r>
          </a:p>
        </p:txBody>
      </p:sp>
    </p:spTree>
    <p:extLst>
      <p:ext uri="{BB962C8B-B14F-4D97-AF65-F5344CB8AC3E}">
        <p14:creationId xmlns:p14="http://schemas.microsoft.com/office/powerpoint/2010/main" val="696549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477C6-B98F-2046-89A5-E3E60687DAB0}"/>
              </a:ext>
            </a:extLst>
          </p:cNvPr>
          <p:cNvSpPr>
            <a:spLocks noGrp="1"/>
          </p:cNvSpPr>
          <p:nvPr>
            <p:ph idx="1"/>
          </p:nvPr>
        </p:nvSpPr>
        <p:spPr>
          <a:xfrm>
            <a:off x="381000" y="2514600"/>
            <a:ext cx="8229600" cy="4525963"/>
          </a:xfrm>
        </p:spPr>
        <p:txBody>
          <a:bodyPr/>
          <a:lstStyle/>
          <a:p>
            <a:pPr marL="0" indent="0" algn="ctr">
              <a:buNone/>
            </a:pPr>
            <a:r>
              <a:rPr lang="en-US" sz="6000" i="1" dirty="0">
                <a:solidFill>
                  <a:srgbClr val="FF0000"/>
                </a:solidFill>
              </a:rPr>
              <a:t>Roles for the Laity</a:t>
            </a:r>
          </a:p>
          <a:p>
            <a:pPr marL="0" indent="0" algn="ctr">
              <a:buNone/>
            </a:pPr>
            <a:endParaRPr lang="en-US" sz="4000" i="1" dirty="0"/>
          </a:p>
          <a:p>
            <a:pPr marL="0" indent="0" algn="ctr">
              <a:buNone/>
            </a:pPr>
            <a:endParaRPr lang="en-US" sz="4000" i="1" dirty="0"/>
          </a:p>
        </p:txBody>
      </p:sp>
      <p:graphicFrame>
        <p:nvGraphicFramePr>
          <p:cNvPr id="4" name="Object 3">
            <a:extLst>
              <a:ext uri="{FF2B5EF4-FFF2-40B4-BE49-F238E27FC236}">
                <a16:creationId xmlns:a16="http://schemas.microsoft.com/office/drawing/2014/main" id="{28706547-69B8-5D49-A1AF-1636FEF9C718}"/>
              </a:ext>
            </a:extLst>
          </p:cNvPr>
          <p:cNvGraphicFramePr>
            <a:graphicFrameLocks/>
          </p:cNvGraphicFramePr>
          <p:nvPr/>
        </p:nvGraphicFramePr>
        <p:xfrm>
          <a:off x="6324600" y="4572000"/>
          <a:ext cx="1733550" cy="1463675"/>
        </p:xfrm>
        <a:graphic>
          <a:graphicData uri="http://schemas.openxmlformats.org/presentationml/2006/ole">
            <mc:AlternateContent xmlns:mc="http://schemas.openxmlformats.org/markup-compatibility/2006">
              <mc:Choice xmlns:v="urn:schemas-microsoft-com:vml" Requires="v">
                <p:oleObj name="ClipArt" r:id="rId2" imgW="3537650" imgH="3662815" progId="MS_ClipArt_Gallery.2">
                  <p:embed/>
                </p:oleObj>
              </mc:Choice>
              <mc:Fallback>
                <p:oleObj name="ClipArt" r:id="rId2" imgW="3537650" imgH="3662815" progId="MS_ClipArt_Gallery.2">
                  <p:embed/>
                  <p:pic>
                    <p:nvPicPr>
                      <p:cNvPr id="4" name="Object 3">
                        <a:extLst>
                          <a:ext uri="{FF2B5EF4-FFF2-40B4-BE49-F238E27FC236}">
                            <a16:creationId xmlns:a16="http://schemas.microsoft.com/office/drawing/2014/main" id="{28706547-69B8-5D49-A1AF-1636FEF9C71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2000"/>
                        <a:ext cx="1733550" cy="1463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2837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2D01-9FD0-B0C9-BEAA-F1496476CE2F}"/>
              </a:ext>
            </a:extLst>
          </p:cNvPr>
          <p:cNvSpPr>
            <a:spLocks noGrp="1"/>
          </p:cNvSpPr>
          <p:nvPr>
            <p:ph type="title"/>
          </p:nvPr>
        </p:nvSpPr>
        <p:spPr>
          <a:xfrm>
            <a:off x="685800" y="304800"/>
            <a:ext cx="8229600" cy="1143000"/>
          </a:xfrm>
        </p:spPr>
        <p:txBody>
          <a:bodyPr/>
          <a:lstStyle/>
          <a:p>
            <a:r>
              <a:rPr lang="en-US" b="1" dirty="0">
                <a:solidFill>
                  <a:srgbClr val="FF0000"/>
                </a:solidFill>
              </a:rPr>
              <a:t>Can the laity cast out demons?</a:t>
            </a:r>
          </a:p>
        </p:txBody>
      </p:sp>
      <p:sp>
        <p:nvSpPr>
          <p:cNvPr id="3" name="Content Placeholder 2">
            <a:extLst>
              <a:ext uri="{FF2B5EF4-FFF2-40B4-BE49-F238E27FC236}">
                <a16:creationId xmlns:a16="http://schemas.microsoft.com/office/drawing/2014/main" id="{038A0873-D484-5ACD-E53A-18FD05849960}"/>
              </a:ext>
            </a:extLst>
          </p:cNvPr>
          <p:cNvSpPr>
            <a:spLocks noGrp="1"/>
          </p:cNvSpPr>
          <p:nvPr>
            <p:ph idx="1"/>
          </p:nvPr>
        </p:nvSpPr>
        <p:spPr>
          <a:xfrm>
            <a:off x="762000" y="1600200"/>
            <a:ext cx="7772400" cy="4525963"/>
          </a:xfrm>
        </p:spPr>
        <p:txBody>
          <a:bodyPr/>
          <a:lstStyle/>
          <a:p>
            <a:r>
              <a:rPr lang="en-US" sz="3600" dirty="0"/>
              <a:t>Yes … but</a:t>
            </a:r>
          </a:p>
          <a:p>
            <a:r>
              <a:rPr lang="en-US" sz="3600" dirty="0"/>
              <a:t>Should the laity lay hands on people?</a:t>
            </a:r>
          </a:p>
          <a:p>
            <a:r>
              <a:rPr lang="en-US" sz="3600" dirty="0"/>
              <a:t>Be careful who you let pray over you and/or lay hands on you.</a:t>
            </a:r>
          </a:p>
          <a:p>
            <a:r>
              <a:rPr lang="en-US" sz="3600" dirty="0"/>
              <a:t>Those without special authority should use </a:t>
            </a:r>
            <a:r>
              <a:rPr lang="en-US" sz="3600" dirty="0">
                <a:solidFill>
                  <a:srgbClr val="FF0000"/>
                </a:solidFill>
              </a:rPr>
              <a:t>deprecatory prayers</a:t>
            </a:r>
            <a:r>
              <a:rPr lang="en-US" sz="3600" dirty="0"/>
              <a:t>, not imperative prayers, as a matter of pastoral prudence.</a:t>
            </a:r>
          </a:p>
          <a:p>
            <a:endParaRPr lang="en-US" dirty="0"/>
          </a:p>
        </p:txBody>
      </p:sp>
    </p:spTree>
    <p:extLst>
      <p:ext uri="{BB962C8B-B14F-4D97-AF65-F5344CB8AC3E}">
        <p14:creationId xmlns:p14="http://schemas.microsoft.com/office/powerpoint/2010/main" val="405063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461A-E8DE-A347-AB1D-205DB09A8E09}"/>
              </a:ext>
            </a:extLst>
          </p:cNvPr>
          <p:cNvSpPr>
            <a:spLocks noGrp="1"/>
          </p:cNvSpPr>
          <p:nvPr>
            <p:ph type="title"/>
          </p:nvPr>
        </p:nvSpPr>
        <p:spPr>
          <a:xfrm>
            <a:off x="457200" y="533400"/>
            <a:ext cx="8229600" cy="1143000"/>
          </a:xfrm>
        </p:spPr>
        <p:txBody>
          <a:bodyPr/>
          <a:lstStyle/>
          <a:p>
            <a:r>
              <a:rPr lang="en-US" b="1" dirty="0">
                <a:solidFill>
                  <a:srgbClr val="FF0000"/>
                </a:solidFill>
              </a:rPr>
              <a:t>Importance of Deliverance Ministry</a:t>
            </a:r>
          </a:p>
        </p:txBody>
      </p:sp>
      <p:sp>
        <p:nvSpPr>
          <p:cNvPr id="3" name="Content Placeholder 2">
            <a:extLst>
              <a:ext uri="{FF2B5EF4-FFF2-40B4-BE49-F238E27FC236}">
                <a16:creationId xmlns:a16="http://schemas.microsoft.com/office/drawing/2014/main" id="{471C8A88-937A-CC4F-A887-5D4DF5A315C3}"/>
              </a:ext>
            </a:extLst>
          </p:cNvPr>
          <p:cNvSpPr>
            <a:spLocks noGrp="1"/>
          </p:cNvSpPr>
          <p:nvPr>
            <p:ph idx="1"/>
          </p:nvPr>
        </p:nvSpPr>
        <p:spPr>
          <a:xfrm>
            <a:off x="609600" y="2057400"/>
            <a:ext cx="8229600" cy="4525963"/>
          </a:xfrm>
        </p:spPr>
        <p:txBody>
          <a:bodyPr/>
          <a:lstStyle/>
          <a:p>
            <a:r>
              <a:rPr lang="en-US" dirty="0"/>
              <a:t>Casting out demons was an integral part of Jesus’ ministry</a:t>
            </a:r>
          </a:p>
          <a:p>
            <a:r>
              <a:rPr lang="en-US" dirty="0"/>
              <a:t>It was a sign and an essential part of the inbreaking Kingdom of God</a:t>
            </a:r>
          </a:p>
          <a:p>
            <a:r>
              <a:rPr lang="en-US" dirty="0"/>
              <a:t>Jesus passed his authority &amp; ministry to us</a:t>
            </a:r>
          </a:p>
          <a:p>
            <a:r>
              <a:rPr lang="en-US" dirty="0"/>
              <a:t>If you don’t respond, they will go to the witchdoctors and occultists instead….</a:t>
            </a:r>
          </a:p>
        </p:txBody>
      </p:sp>
    </p:spTree>
    <p:extLst>
      <p:ext uri="{BB962C8B-B14F-4D97-AF65-F5344CB8AC3E}">
        <p14:creationId xmlns:p14="http://schemas.microsoft.com/office/powerpoint/2010/main" val="263948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3ABA8-6092-5437-2F3F-308DDCD16BD7}"/>
              </a:ext>
            </a:extLst>
          </p:cNvPr>
          <p:cNvSpPr>
            <a:spLocks noGrp="1"/>
          </p:cNvSpPr>
          <p:nvPr>
            <p:ph idx="1"/>
          </p:nvPr>
        </p:nvSpPr>
        <p:spPr>
          <a:xfrm>
            <a:off x="838200" y="533400"/>
            <a:ext cx="7848600" cy="5592763"/>
          </a:xfrm>
        </p:spPr>
        <p:txBody>
          <a:bodyPr/>
          <a:lstStyle/>
          <a:p>
            <a:pPr marL="0" indent="0">
              <a:buNone/>
            </a:pPr>
            <a:r>
              <a:rPr lang="en-US" dirty="0"/>
              <a:t>“An Italian exorcist told of an episode involving members of a Catholic charismatic prayer group who thought they had a special  “gift” to cast out evil spirits.  During the exorcism, the charismatics were laying on hands and talking to the demon, ordering it to comply.  Without warning, the demon turned on them saying, “Who are you?” Then he launched a bookcase at them, sending them all to the emergency room with injuries.”  </a:t>
            </a:r>
            <a:r>
              <a:rPr lang="en-US" dirty="0" err="1"/>
              <a:t>Baglio</a:t>
            </a:r>
            <a:r>
              <a:rPr lang="en-US" dirty="0"/>
              <a:t>, </a:t>
            </a:r>
            <a:r>
              <a:rPr lang="en-US" i="1" dirty="0"/>
              <a:t>The Rite</a:t>
            </a:r>
            <a:r>
              <a:rPr lang="en-US" dirty="0"/>
              <a:t>, pp. 79-80</a:t>
            </a:r>
          </a:p>
        </p:txBody>
      </p:sp>
    </p:spTree>
    <p:extLst>
      <p:ext uri="{BB962C8B-B14F-4D97-AF65-F5344CB8AC3E}">
        <p14:creationId xmlns:p14="http://schemas.microsoft.com/office/powerpoint/2010/main" val="2986622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B3BB-BB0E-847F-B4D6-F6A5AB4EBF89}"/>
              </a:ext>
            </a:extLst>
          </p:cNvPr>
          <p:cNvSpPr>
            <a:spLocks noGrp="1"/>
          </p:cNvSpPr>
          <p:nvPr>
            <p:ph type="title"/>
          </p:nvPr>
        </p:nvSpPr>
        <p:spPr>
          <a:xfrm>
            <a:off x="457200" y="1066800"/>
            <a:ext cx="8229600" cy="1143000"/>
          </a:xfrm>
        </p:spPr>
        <p:txBody>
          <a:bodyPr/>
          <a:lstStyle/>
          <a:p>
            <a:r>
              <a:rPr lang="en-US" b="1" dirty="0">
                <a:solidFill>
                  <a:srgbClr val="FF0000"/>
                </a:solidFill>
              </a:rPr>
              <a:t>Imperative vs. Deprecatory Prayers</a:t>
            </a:r>
          </a:p>
        </p:txBody>
      </p:sp>
      <p:sp>
        <p:nvSpPr>
          <p:cNvPr id="3" name="Content Placeholder 2">
            <a:extLst>
              <a:ext uri="{FF2B5EF4-FFF2-40B4-BE49-F238E27FC236}">
                <a16:creationId xmlns:a16="http://schemas.microsoft.com/office/drawing/2014/main" id="{BC5A4C8A-A0B4-245A-1678-4427A26E0256}"/>
              </a:ext>
            </a:extLst>
          </p:cNvPr>
          <p:cNvSpPr>
            <a:spLocks noGrp="1"/>
          </p:cNvSpPr>
          <p:nvPr>
            <p:ph idx="1"/>
          </p:nvPr>
        </p:nvSpPr>
        <p:spPr>
          <a:xfrm>
            <a:off x="457200" y="2743200"/>
            <a:ext cx="8229600" cy="4525963"/>
          </a:xfrm>
        </p:spPr>
        <p:txBody>
          <a:bodyPr/>
          <a:lstStyle/>
          <a:p>
            <a:pPr marL="457200" lvl="1" indent="0">
              <a:buNone/>
            </a:pPr>
            <a:r>
              <a:rPr lang="en-US" sz="3600" dirty="0">
                <a:solidFill>
                  <a:srgbClr val="FF0000"/>
                </a:solidFill>
              </a:rPr>
              <a:t>Imperative</a:t>
            </a:r>
            <a:r>
              <a:rPr lang="en-US" sz="3600" dirty="0"/>
              <a:t> prayers involving commanding demons requires authority.  </a:t>
            </a:r>
            <a:r>
              <a:rPr lang="en-US" sz="3600" dirty="0">
                <a:solidFill>
                  <a:srgbClr val="FF0000"/>
                </a:solidFill>
              </a:rPr>
              <a:t>Deprecatory</a:t>
            </a:r>
            <a:r>
              <a:rPr lang="en-US" sz="3600" dirty="0"/>
              <a:t> prayers is when we invoke God or Mary or an angel or a saint to cast out the demons.  </a:t>
            </a:r>
          </a:p>
        </p:txBody>
      </p:sp>
    </p:spTree>
    <p:extLst>
      <p:ext uri="{BB962C8B-B14F-4D97-AF65-F5344CB8AC3E}">
        <p14:creationId xmlns:p14="http://schemas.microsoft.com/office/powerpoint/2010/main" val="2481859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B3BB-BB0E-847F-B4D6-F6A5AB4EBF89}"/>
              </a:ext>
            </a:extLst>
          </p:cNvPr>
          <p:cNvSpPr>
            <a:spLocks noGrp="1"/>
          </p:cNvSpPr>
          <p:nvPr>
            <p:ph type="title"/>
          </p:nvPr>
        </p:nvSpPr>
        <p:spPr>
          <a:xfrm>
            <a:off x="457200" y="914400"/>
            <a:ext cx="8229600" cy="1143000"/>
          </a:xfrm>
        </p:spPr>
        <p:txBody>
          <a:bodyPr/>
          <a:lstStyle/>
          <a:p>
            <a:r>
              <a:rPr lang="en-US" b="1" dirty="0">
                <a:solidFill>
                  <a:srgbClr val="FF0000"/>
                </a:solidFill>
              </a:rPr>
              <a:t>Special authority over demons</a:t>
            </a:r>
            <a:br>
              <a:rPr lang="en-US" b="1" dirty="0">
                <a:solidFill>
                  <a:srgbClr val="FF0000"/>
                </a:solidFill>
              </a:rPr>
            </a:br>
            <a:r>
              <a:rPr lang="en-US" sz="3600" dirty="0"/>
              <a:t>(</a:t>
            </a:r>
            <a:r>
              <a:rPr lang="en-US" sz="3600" dirty="0" err="1"/>
              <a:t>ie</a:t>
            </a:r>
            <a:r>
              <a:rPr lang="en-US" sz="3600" dirty="0"/>
              <a:t>. I can command you to leave)</a:t>
            </a:r>
            <a:endParaRPr lang="en-US" dirty="0"/>
          </a:p>
        </p:txBody>
      </p:sp>
      <p:sp>
        <p:nvSpPr>
          <p:cNvPr id="3" name="Content Placeholder 2">
            <a:extLst>
              <a:ext uri="{FF2B5EF4-FFF2-40B4-BE49-F238E27FC236}">
                <a16:creationId xmlns:a16="http://schemas.microsoft.com/office/drawing/2014/main" id="{BC5A4C8A-A0B4-245A-1678-4427A26E0256}"/>
              </a:ext>
            </a:extLst>
          </p:cNvPr>
          <p:cNvSpPr>
            <a:spLocks noGrp="1"/>
          </p:cNvSpPr>
          <p:nvPr>
            <p:ph idx="1"/>
          </p:nvPr>
        </p:nvSpPr>
        <p:spPr>
          <a:xfrm>
            <a:off x="685800" y="2438400"/>
            <a:ext cx="8229600" cy="4525963"/>
          </a:xfrm>
        </p:spPr>
        <p:txBody>
          <a:bodyPr/>
          <a:lstStyle/>
          <a:p>
            <a:r>
              <a:rPr lang="en-US" dirty="0"/>
              <a:t>Authority by charism</a:t>
            </a:r>
          </a:p>
          <a:p>
            <a:pPr marL="457200" lvl="1" indent="0">
              <a:buNone/>
            </a:pPr>
            <a:r>
              <a:rPr lang="en-US" dirty="0"/>
              <a:t>(e.g. saints)</a:t>
            </a:r>
          </a:p>
          <a:p>
            <a:r>
              <a:rPr lang="en-US" dirty="0"/>
              <a:t>Authority given by the Church/Ordination</a:t>
            </a:r>
          </a:p>
          <a:p>
            <a:pPr marL="457200" lvl="1" indent="0">
              <a:buNone/>
            </a:pPr>
            <a:r>
              <a:rPr lang="en-US" dirty="0"/>
              <a:t>(e.g. exorcist, priest)</a:t>
            </a:r>
          </a:p>
          <a:p>
            <a:r>
              <a:rPr lang="en-US" dirty="0"/>
              <a:t>Authority by natural law</a:t>
            </a:r>
          </a:p>
          <a:p>
            <a:pPr marL="457200" lvl="1" indent="0">
              <a:buNone/>
            </a:pPr>
            <a:r>
              <a:rPr lang="en-US" dirty="0"/>
              <a:t>(e.g. over children, spouses, self, property)</a:t>
            </a:r>
          </a:p>
          <a:p>
            <a:pPr marL="457200" lvl="1" indent="0">
              <a:buNone/>
            </a:pPr>
            <a:endParaRPr lang="en-US" dirty="0"/>
          </a:p>
        </p:txBody>
      </p:sp>
    </p:spTree>
    <p:extLst>
      <p:ext uri="{BB962C8B-B14F-4D97-AF65-F5344CB8AC3E}">
        <p14:creationId xmlns:p14="http://schemas.microsoft.com/office/powerpoint/2010/main" val="4083028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C19CC-0352-637D-D47B-813DFA8A9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94CB3-0437-E6D3-305F-826F9C95A2E1}"/>
              </a:ext>
            </a:extLst>
          </p:cNvPr>
          <p:cNvSpPr>
            <a:spLocks noGrp="1"/>
          </p:cNvSpPr>
          <p:nvPr>
            <p:ph type="title"/>
          </p:nvPr>
        </p:nvSpPr>
        <p:spPr/>
        <p:txBody>
          <a:bodyPr/>
          <a:lstStyle/>
          <a:p>
            <a:r>
              <a:rPr lang="en-US" sz="5400" dirty="0">
                <a:solidFill>
                  <a:srgbClr val="FF0000"/>
                </a:solidFill>
              </a:rPr>
              <a:t>Question</a:t>
            </a:r>
          </a:p>
        </p:txBody>
      </p:sp>
      <p:sp>
        <p:nvSpPr>
          <p:cNvPr id="3" name="Content Placeholder 2">
            <a:extLst>
              <a:ext uri="{FF2B5EF4-FFF2-40B4-BE49-F238E27FC236}">
                <a16:creationId xmlns:a16="http://schemas.microsoft.com/office/drawing/2014/main" id="{669E68B1-D916-D3C6-A705-C0AC6E451802}"/>
              </a:ext>
            </a:extLst>
          </p:cNvPr>
          <p:cNvSpPr>
            <a:spLocks noGrp="1"/>
          </p:cNvSpPr>
          <p:nvPr>
            <p:ph idx="1"/>
          </p:nvPr>
        </p:nvSpPr>
        <p:spPr/>
        <p:txBody>
          <a:bodyPr/>
          <a:lstStyle/>
          <a:p>
            <a:pPr marL="0" indent="0" algn="ctr">
              <a:buNone/>
            </a:pPr>
            <a:r>
              <a:rPr lang="en-US" sz="4000" dirty="0"/>
              <a:t>A seminarian believes he is receiving inspired “words” for others and receiving ”prophecies”.  He is praying over others and sharing his prophetic inspirations.  What should be the response of the seminary?</a:t>
            </a:r>
          </a:p>
        </p:txBody>
      </p:sp>
    </p:spTree>
    <p:extLst>
      <p:ext uri="{BB962C8B-B14F-4D97-AF65-F5344CB8AC3E}">
        <p14:creationId xmlns:p14="http://schemas.microsoft.com/office/powerpoint/2010/main" val="3498980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14" y="490099"/>
            <a:ext cx="8229600" cy="1143000"/>
          </a:xfrm>
        </p:spPr>
        <p:txBody>
          <a:bodyPr/>
          <a:lstStyle/>
          <a:p>
            <a:r>
              <a:rPr lang="en-US" sz="4000" dirty="0">
                <a:solidFill>
                  <a:srgbClr val="FF0000"/>
                </a:solidFill>
              </a:rPr>
              <a:t>How to work with spiritual “intuitions”</a:t>
            </a:r>
          </a:p>
        </p:txBody>
      </p:sp>
      <p:sp>
        <p:nvSpPr>
          <p:cNvPr id="3" name="Content Placeholder 2"/>
          <p:cNvSpPr>
            <a:spLocks noGrp="1"/>
          </p:cNvSpPr>
          <p:nvPr>
            <p:ph idx="1"/>
          </p:nvPr>
        </p:nvSpPr>
        <p:spPr>
          <a:xfrm>
            <a:off x="609600" y="1828800"/>
            <a:ext cx="8229600" cy="4525963"/>
          </a:xfrm>
        </p:spPr>
        <p:txBody>
          <a:bodyPr/>
          <a:lstStyle/>
          <a:p>
            <a:r>
              <a:rPr lang="en-US" dirty="0">
                <a:solidFill>
                  <a:srgbClr val="FF0000"/>
                </a:solidFill>
              </a:rPr>
              <a:t>Satan</a:t>
            </a:r>
            <a:r>
              <a:rPr lang="en-US" dirty="0"/>
              <a:t>- beware of those with an occult background.  It could be the: “occult third eye.”</a:t>
            </a:r>
          </a:p>
          <a:p>
            <a:endParaRPr lang="en-US" dirty="0"/>
          </a:p>
          <a:p>
            <a:r>
              <a:rPr lang="en-US" dirty="0">
                <a:solidFill>
                  <a:srgbClr val="FF0000"/>
                </a:solidFill>
              </a:rPr>
              <a:t>God</a:t>
            </a:r>
          </a:p>
          <a:p>
            <a:endParaRPr lang="en-US" dirty="0"/>
          </a:p>
          <a:p>
            <a:r>
              <a:rPr lang="en-US" dirty="0">
                <a:solidFill>
                  <a:srgbClr val="FF0000"/>
                </a:solidFill>
              </a:rPr>
              <a:t>Self</a:t>
            </a:r>
          </a:p>
        </p:txBody>
      </p:sp>
    </p:spTree>
    <p:extLst>
      <p:ext uri="{BB962C8B-B14F-4D97-AF65-F5344CB8AC3E}">
        <p14:creationId xmlns:p14="http://schemas.microsoft.com/office/powerpoint/2010/main" val="891198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DBC48-4F79-D24D-9576-F4B037200701}"/>
              </a:ext>
            </a:extLst>
          </p:cNvPr>
          <p:cNvSpPr>
            <a:spLocks noGrp="1"/>
          </p:cNvSpPr>
          <p:nvPr>
            <p:ph idx="1"/>
          </p:nvPr>
        </p:nvSpPr>
        <p:spPr>
          <a:xfrm>
            <a:off x="762000" y="1828800"/>
            <a:ext cx="8229600" cy="4525963"/>
          </a:xfrm>
        </p:spPr>
        <p:txBody>
          <a:bodyPr/>
          <a:lstStyle/>
          <a:p>
            <a:pPr marL="0" indent="0">
              <a:buNone/>
            </a:pPr>
            <a:r>
              <a:rPr lang="en-US" sz="4000" dirty="0"/>
              <a:t>A number of priests have been led astray by </a:t>
            </a:r>
            <a:r>
              <a:rPr lang="en-US" sz="4000" dirty="0">
                <a:solidFill>
                  <a:srgbClr val="FF0000"/>
                </a:solidFill>
              </a:rPr>
              <a:t>false mystics/sensitives </a:t>
            </a:r>
            <a:r>
              <a:rPr lang="en-US" sz="4000" dirty="0"/>
              <a:t>or their own “gifts” where those “gifts” were either mental fantasies or demonic manipulations.</a:t>
            </a:r>
          </a:p>
        </p:txBody>
      </p:sp>
    </p:spTree>
    <p:extLst>
      <p:ext uri="{BB962C8B-B14F-4D97-AF65-F5344CB8AC3E}">
        <p14:creationId xmlns:p14="http://schemas.microsoft.com/office/powerpoint/2010/main" val="4100075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F74664-91EB-0140-A48E-6015CBD58176}"/>
              </a:ext>
            </a:extLst>
          </p:cNvPr>
          <p:cNvSpPr>
            <a:spLocks noGrp="1"/>
          </p:cNvSpPr>
          <p:nvPr>
            <p:ph idx="1"/>
          </p:nvPr>
        </p:nvSpPr>
        <p:spPr>
          <a:xfrm>
            <a:off x="1143000" y="1447800"/>
            <a:ext cx="7391400" cy="4525963"/>
          </a:xfrm>
        </p:spPr>
        <p:txBody>
          <a:bodyPr/>
          <a:lstStyle/>
          <a:p>
            <a:pPr marL="0" indent="0">
              <a:buNone/>
            </a:pPr>
            <a:r>
              <a:rPr lang="en-US" dirty="0"/>
              <a:t>Spiritual intuitions/words of knowledge </a:t>
            </a:r>
            <a:r>
              <a:rPr lang="en-US" dirty="0" err="1"/>
              <a:t>etc</a:t>
            </a:r>
            <a:r>
              <a:rPr lang="en-US" dirty="0"/>
              <a:t> are always secondary to the role of the priest and the teachings of the Church.  They can contain information that may be helpful but always in a secondary role.  They should not be leading or directing the course of the deliverance ministry.</a:t>
            </a:r>
          </a:p>
        </p:txBody>
      </p:sp>
    </p:spTree>
    <p:extLst>
      <p:ext uri="{BB962C8B-B14F-4D97-AF65-F5344CB8AC3E}">
        <p14:creationId xmlns:p14="http://schemas.microsoft.com/office/powerpoint/2010/main" val="2965437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0"/>
            <a:ext cx="8534400" cy="3962400"/>
          </a:xfrm>
        </p:spPr>
        <p:txBody>
          <a:bodyPr/>
          <a:lstStyle/>
          <a:p>
            <a:pPr algn="l"/>
            <a:r>
              <a:rPr lang="en-US" sz="2800" b="1" i="1" dirty="0">
                <a:solidFill>
                  <a:schemeClr val="tx1"/>
                </a:solidFill>
              </a:rPr>
              <a:t>*Spiritual arrogance</a:t>
            </a:r>
            <a:br>
              <a:rPr lang="en-US" sz="2800" b="1" i="1" dirty="0">
                <a:solidFill>
                  <a:schemeClr val="tx1"/>
                </a:solidFill>
              </a:rPr>
            </a:br>
            <a:r>
              <a:rPr lang="en-US" sz="2800" b="1" i="1" dirty="0">
                <a:solidFill>
                  <a:schemeClr val="tx1"/>
                </a:solidFill>
              </a:rPr>
              <a:t>	</a:t>
            </a:r>
            <a:r>
              <a:rPr lang="en-US" sz="2800" i="1" dirty="0">
                <a:solidFill>
                  <a:schemeClr val="tx1"/>
                </a:solidFill>
              </a:rPr>
              <a:t>(antidote: refer everything to Jesus)</a:t>
            </a:r>
            <a:br>
              <a:rPr lang="en-US" sz="2800" i="1" dirty="0"/>
            </a:br>
            <a:r>
              <a:rPr lang="en-US" sz="2800" b="1" i="1" dirty="0"/>
              <a:t>*</a:t>
            </a:r>
            <a:r>
              <a:rPr lang="en-US" sz="2800" b="1" i="1" dirty="0">
                <a:solidFill>
                  <a:schemeClr val="tx1"/>
                </a:solidFill>
              </a:rPr>
              <a:t>Get way in over one’s head</a:t>
            </a:r>
            <a:br>
              <a:rPr lang="en-US" sz="2800" b="1" i="1" dirty="0">
                <a:solidFill>
                  <a:schemeClr val="tx1"/>
                </a:solidFill>
              </a:rPr>
            </a:br>
            <a:r>
              <a:rPr lang="en-US" sz="2800" b="1" i="1" dirty="0">
                <a:solidFill>
                  <a:schemeClr val="tx1"/>
                </a:solidFill>
              </a:rPr>
              <a:t>	</a:t>
            </a:r>
            <a:r>
              <a:rPr lang="en-US" sz="2800" i="1" dirty="0">
                <a:solidFill>
                  <a:schemeClr val="tx1"/>
                </a:solidFill>
              </a:rPr>
              <a:t>(antidote: be supervised by a senior priest)</a:t>
            </a:r>
            <a:br>
              <a:rPr lang="en-US" sz="2800" i="1" dirty="0">
                <a:solidFill>
                  <a:schemeClr val="tx1"/>
                </a:solidFill>
              </a:rPr>
            </a:br>
            <a:r>
              <a:rPr lang="en-US" sz="2800" b="1" i="1" dirty="0">
                <a:solidFill>
                  <a:schemeClr val="tx1"/>
                </a:solidFill>
              </a:rPr>
              <a:t>*Led astray by false spiritual sensitives</a:t>
            </a:r>
            <a:br>
              <a:rPr lang="en-US" sz="2800" b="1" i="1" dirty="0">
                <a:solidFill>
                  <a:schemeClr val="tx1"/>
                </a:solidFill>
              </a:rPr>
            </a:br>
            <a:r>
              <a:rPr lang="en-US" sz="2800" b="1" i="1" dirty="0">
                <a:solidFill>
                  <a:schemeClr val="tx1"/>
                </a:solidFill>
              </a:rPr>
              <a:t>*Becoming overinvolved (time and</a:t>
            </a:r>
            <a:r>
              <a:rPr lang="en-US" sz="2800" b="1" i="1" dirty="0"/>
              <a:t> </a:t>
            </a:r>
            <a:r>
              <a:rPr lang="en-US" sz="2800" b="1" i="1" dirty="0">
                <a:solidFill>
                  <a:schemeClr val="tx1"/>
                </a:solidFill>
              </a:rPr>
              <a:t>emotionally) with 	the case/person</a:t>
            </a:r>
            <a:r>
              <a:rPr lang="en-US" sz="2800" b="1" i="1" dirty="0"/>
              <a:t> </a:t>
            </a:r>
            <a:r>
              <a:rPr lang="en-US" sz="2800" i="1" dirty="0">
                <a:solidFill>
                  <a:schemeClr val="tx1"/>
                </a:solidFill>
              </a:rPr>
              <a:t>(antidote:  good boundaries)</a:t>
            </a:r>
            <a:br>
              <a:rPr lang="en-US" sz="2800" i="1" dirty="0">
                <a:solidFill>
                  <a:schemeClr val="tx1"/>
                </a:solidFill>
              </a:rPr>
            </a:br>
            <a:r>
              <a:rPr lang="en-US" sz="2800" b="1" i="1" dirty="0">
                <a:solidFill>
                  <a:schemeClr val="tx1"/>
                </a:solidFill>
              </a:rPr>
              <a:t>*Sexually involved with the woman</a:t>
            </a:r>
            <a:br>
              <a:rPr lang="en-US" sz="2800" b="1" i="1" dirty="0">
                <a:solidFill>
                  <a:schemeClr val="tx1"/>
                </a:solidFill>
              </a:rPr>
            </a:br>
            <a:r>
              <a:rPr lang="en-US" sz="2800" b="1" i="1" dirty="0">
                <a:solidFill>
                  <a:schemeClr val="tx1"/>
                </a:solidFill>
              </a:rPr>
              <a:t>	</a:t>
            </a:r>
            <a:r>
              <a:rPr lang="en-US" sz="2800" i="1" dirty="0">
                <a:solidFill>
                  <a:schemeClr val="tx1"/>
                </a:solidFill>
              </a:rPr>
              <a:t>(antidote: old exorcists </a:t>
            </a:r>
            <a:r>
              <a:rPr lang="en-US" sz="2800" i="1" dirty="0">
                <a:solidFill>
                  <a:schemeClr val="tx1"/>
                </a:solidFill>
                <a:sym typeface="Wingdings"/>
              </a:rPr>
              <a:t>)</a:t>
            </a:r>
            <a:br>
              <a:rPr lang="en-US" sz="2800" i="1" dirty="0">
                <a:solidFill>
                  <a:schemeClr val="tx1"/>
                </a:solidFill>
              </a:rPr>
            </a:br>
            <a:r>
              <a:rPr lang="en-US" sz="2800" b="1" i="1" dirty="0">
                <a:solidFill>
                  <a:schemeClr val="tx1"/>
                </a:solidFill>
              </a:rPr>
              <a:t>*Fascination with evil</a:t>
            </a:r>
          </a:p>
        </p:txBody>
      </p:sp>
      <p:sp>
        <p:nvSpPr>
          <p:cNvPr id="3" name="TextBox 2">
            <a:extLst>
              <a:ext uri="{FF2B5EF4-FFF2-40B4-BE49-F238E27FC236}">
                <a16:creationId xmlns:a16="http://schemas.microsoft.com/office/drawing/2014/main" id="{C359DF8E-22AB-7744-965D-4D471441E849}"/>
              </a:ext>
            </a:extLst>
          </p:cNvPr>
          <p:cNvSpPr txBox="1"/>
          <p:nvPr/>
        </p:nvSpPr>
        <p:spPr>
          <a:xfrm>
            <a:off x="2590800" y="838200"/>
            <a:ext cx="5715000" cy="584775"/>
          </a:xfrm>
          <a:prstGeom prst="rect">
            <a:avLst/>
          </a:prstGeom>
          <a:noFill/>
        </p:spPr>
        <p:txBody>
          <a:bodyPr wrap="square" rtlCol="0">
            <a:spAutoFit/>
          </a:bodyPr>
          <a:lstStyle/>
          <a:p>
            <a:r>
              <a:rPr lang="en-US" sz="3200" b="1" u="none" dirty="0">
                <a:solidFill>
                  <a:srgbClr val="FF0000"/>
                </a:solidFill>
              </a:rPr>
              <a:t>Dangers for the Priest</a:t>
            </a:r>
          </a:p>
        </p:txBody>
      </p:sp>
    </p:spTree>
    <p:extLst>
      <p:ext uri="{BB962C8B-B14F-4D97-AF65-F5344CB8AC3E}">
        <p14:creationId xmlns:p14="http://schemas.microsoft.com/office/powerpoint/2010/main" val="2073865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itting, holding, baby&#10;&#10;Description automatically generated">
            <a:extLst>
              <a:ext uri="{FF2B5EF4-FFF2-40B4-BE49-F238E27FC236}">
                <a16:creationId xmlns:a16="http://schemas.microsoft.com/office/drawing/2014/main" id="{1D45D4F8-6AF1-1046-9E24-9A057A1F35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5" y="482769"/>
            <a:ext cx="8770030" cy="5841831"/>
          </a:xfrm>
        </p:spPr>
      </p:pic>
    </p:spTree>
    <p:extLst>
      <p:ext uri="{BB962C8B-B14F-4D97-AF65-F5344CB8AC3E}">
        <p14:creationId xmlns:p14="http://schemas.microsoft.com/office/powerpoint/2010/main" val="2134381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D6FD-9F5A-804C-844A-15CC6C33608D}"/>
              </a:ext>
            </a:extLst>
          </p:cNvPr>
          <p:cNvSpPr>
            <a:spLocks noGrp="1"/>
          </p:cNvSpPr>
          <p:nvPr>
            <p:ph type="title"/>
          </p:nvPr>
        </p:nvSpPr>
        <p:spPr>
          <a:xfrm>
            <a:off x="457200" y="152400"/>
            <a:ext cx="8229600" cy="792162"/>
          </a:xfrm>
        </p:spPr>
        <p:txBody>
          <a:bodyPr/>
          <a:lstStyle/>
          <a:p>
            <a:r>
              <a:rPr lang="en-US" dirty="0">
                <a:solidFill>
                  <a:srgbClr val="FF0000"/>
                </a:solidFill>
              </a:rPr>
              <a:t>Cleansing Prayer</a:t>
            </a:r>
          </a:p>
        </p:txBody>
      </p:sp>
      <p:sp>
        <p:nvSpPr>
          <p:cNvPr id="3" name="Content Placeholder 2">
            <a:extLst>
              <a:ext uri="{FF2B5EF4-FFF2-40B4-BE49-F238E27FC236}">
                <a16:creationId xmlns:a16="http://schemas.microsoft.com/office/drawing/2014/main" id="{3630D66A-EF00-A34A-84F6-8EB5DE6189C4}"/>
              </a:ext>
            </a:extLst>
          </p:cNvPr>
          <p:cNvSpPr>
            <a:spLocks noGrp="1"/>
          </p:cNvSpPr>
          <p:nvPr>
            <p:ph idx="1"/>
          </p:nvPr>
        </p:nvSpPr>
        <p:spPr>
          <a:xfrm>
            <a:off x="457200" y="990600"/>
            <a:ext cx="8382000" cy="4525963"/>
          </a:xfrm>
        </p:spPr>
        <p:txBody>
          <a:bodyPr/>
          <a:lstStyle/>
          <a:p>
            <a:pPr marL="0" indent="0">
              <a:buNone/>
            </a:pPr>
            <a:r>
              <a:rPr lang="en-US" sz="2800" dirty="0"/>
              <a:t>Heavenly Father, in the Name of Jesus Christ our Lord and Savior, by the power of the Holy Spirit, we pray that the cleansing power of the precious blood of Your Son come upon us right now. Purify us and wash us clean with the blood of Jesus from the top of our heads down to the very soles of our feet. Let this blood penetrate the very marrow of our bones to cleanse us from any entanglement from whatever evil spirits we have come in contact with during the course of our session. Anoint us with the gifts of the Holy Spirit and refresh our body, soul, and spirit, and may the sign of Your holy cross drive away all evil spirits from us.  In the Name of the Father + and the Son and of the Holy Spirit. Amen. </a:t>
            </a:r>
          </a:p>
          <a:p>
            <a:pPr marL="0" indent="0">
              <a:buNone/>
            </a:pPr>
            <a:endParaRPr lang="en-US" dirty="0"/>
          </a:p>
        </p:txBody>
      </p:sp>
    </p:spTree>
    <p:extLst>
      <p:ext uri="{BB962C8B-B14F-4D97-AF65-F5344CB8AC3E}">
        <p14:creationId xmlns:p14="http://schemas.microsoft.com/office/powerpoint/2010/main" val="154628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3A5A-BF39-534D-8CF1-47DD0ABD3022}"/>
              </a:ext>
            </a:extLst>
          </p:cNvPr>
          <p:cNvSpPr>
            <a:spLocks noGrp="1"/>
          </p:cNvSpPr>
          <p:nvPr>
            <p:ph type="title"/>
          </p:nvPr>
        </p:nvSpPr>
        <p:spPr>
          <a:xfrm>
            <a:off x="3886200" y="669272"/>
            <a:ext cx="4939868" cy="702328"/>
          </a:xfrm>
        </p:spPr>
        <p:txBody>
          <a:bodyPr anchor="b">
            <a:normAutofit fontScale="90000"/>
          </a:bodyPr>
          <a:lstStyle/>
          <a:p>
            <a:r>
              <a:rPr lang="en-US" dirty="0"/>
              <a:t>   SMC app &amp; website</a:t>
            </a:r>
          </a:p>
        </p:txBody>
      </p:sp>
      <p:sp>
        <p:nvSpPr>
          <p:cNvPr id="9" name="Content Placeholder 8">
            <a:extLst>
              <a:ext uri="{FF2B5EF4-FFF2-40B4-BE49-F238E27FC236}">
                <a16:creationId xmlns:a16="http://schemas.microsoft.com/office/drawing/2014/main" id="{C97B898D-091A-481B-882C-A34365BD6654}"/>
              </a:ext>
            </a:extLst>
          </p:cNvPr>
          <p:cNvSpPr>
            <a:spLocks noGrp="1"/>
          </p:cNvSpPr>
          <p:nvPr>
            <p:ph idx="1"/>
          </p:nvPr>
        </p:nvSpPr>
        <p:spPr>
          <a:xfrm>
            <a:off x="3886201" y="1600200"/>
            <a:ext cx="5257800" cy="4588528"/>
          </a:xfrm>
        </p:spPr>
        <p:txBody>
          <a:bodyPr>
            <a:normAutofit fontScale="92500"/>
          </a:bodyPr>
          <a:lstStyle/>
          <a:p>
            <a:r>
              <a:rPr lang="en-US" sz="3600" dirty="0"/>
              <a:t>Download APP:  </a:t>
            </a:r>
          </a:p>
          <a:p>
            <a:pPr marL="0" indent="0">
              <a:buNone/>
            </a:pPr>
            <a:r>
              <a:rPr lang="en-US" sz="3600" dirty="0"/>
              <a:t>      “</a:t>
            </a:r>
            <a:r>
              <a:rPr lang="en-US" sz="3600" i="1" dirty="0"/>
              <a:t>Catholic Exorcism</a:t>
            </a:r>
            <a:r>
              <a:rPr lang="en-US" sz="3600" dirty="0"/>
              <a:t>”</a:t>
            </a:r>
          </a:p>
          <a:p>
            <a:r>
              <a:rPr lang="en-US" sz="3600" dirty="0"/>
              <a:t>Go to: </a:t>
            </a:r>
            <a:r>
              <a:rPr lang="en-US" sz="2600" dirty="0">
                <a:hlinkClick r:id="rId2"/>
              </a:rPr>
              <a:t>www.catholicexorcism.org</a:t>
            </a:r>
            <a:endParaRPr lang="en-US" dirty="0"/>
          </a:p>
          <a:p>
            <a:r>
              <a:rPr lang="en-US" sz="3600" dirty="0"/>
              <a:t>Monthly online deliverance sessions:  next is Nov 11th</a:t>
            </a:r>
            <a:endParaRPr lang="en-US" sz="3600" baseline="30000" dirty="0"/>
          </a:p>
          <a:p>
            <a:r>
              <a:rPr lang="en-US" sz="3600" dirty="0"/>
              <a:t>See our “Pray With Me” short videos on our APP/Website</a:t>
            </a:r>
          </a:p>
          <a:p>
            <a:pPr marL="0" indent="0">
              <a:buNone/>
            </a:pPr>
            <a:endParaRPr lang="en-US" sz="3600" dirty="0"/>
          </a:p>
        </p:txBody>
      </p:sp>
      <p:pic>
        <p:nvPicPr>
          <p:cNvPr id="5" name="Content Placeholder 4" descr="A picture containing text, person&#10;&#10;Description automatically generated">
            <a:extLst>
              <a:ext uri="{FF2B5EF4-FFF2-40B4-BE49-F238E27FC236}">
                <a16:creationId xmlns:a16="http://schemas.microsoft.com/office/drawing/2014/main" id="{166E7EC8-697A-CB48-9BD3-E95F05C1FA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385" b="14021"/>
          <a:stretch/>
        </p:blipFill>
        <p:spPr>
          <a:xfrm rot="5400000">
            <a:off x="-1485900" y="1485900"/>
            <a:ext cx="6858000" cy="3886200"/>
          </a:xfrm>
          <a:prstGeom prst="rect">
            <a:avLst/>
          </a:prstGeom>
          <a:effectLst/>
        </p:spPr>
      </p:pic>
    </p:spTree>
    <p:extLst>
      <p:ext uri="{BB962C8B-B14F-4D97-AF65-F5344CB8AC3E}">
        <p14:creationId xmlns:p14="http://schemas.microsoft.com/office/powerpoint/2010/main" val="370283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ell phone with a screen showing a website&#10;&#10;Description automatically generated with medium confidence">
            <a:extLst>
              <a:ext uri="{FF2B5EF4-FFF2-40B4-BE49-F238E27FC236}">
                <a16:creationId xmlns:a16="http://schemas.microsoft.com/office/drawing/2014/main" id="{CE19E0A5-476C-56A7-1A2C-8F0902B59589}"/>
              </a:ext>
            </a:extLst>
          </p:cNvPr>
          <p:cNvPicPr>
            <a:picLocks noChangeAspect="1"/>
          </p:cNvPicPr>
          <p:nvPr/>
        </p:nvPicPr>
        <p:blipFill>
          <a:blip r:embed="rId2"/>
          <a:stretch>
            <a:fillRect/>
          </a:stretch>
        </p:blipFill>
        <p:spPr>
          <a:xfrm>
            <a:off x="228600" y="1121913"/>
            <a:ext cx="3008568" cy="5348565"/>
          </a:xfrm>
          <a:prstGeom prst="rect">
            <a:avLst/>
          </a:prstGeom>
        </p:spPr>
      </p:pic>
      <p:sp>
        <p:nvSpPr>
          <p:cNvPr id="6" name="TextBox 5">
            <a:extLst>
              <a:ext uri="{FF2B5EF4-FFF2-40B4-BE49-F238E27FC236}">
                <a16:creationId xmlns:a16="http://schemas.microsoft.com/office/drawing/2014/main" id="{FB6F318F-DD89-FBCC-7CA3-B19B5811D6D2}"/>
              </a:ext>
            </a:extLst>
          </p:cNvPr>
          <p:cNvSpPr txBox="1"/>
          <p:nvPr/>
        </p:nvSpPr>
        <p:spPr>
          <a:xfrm>
            <a:off x="2380505" y="713691"/>
            <a:ext cx="4544428" cy="553998"/>
          </a:xfrm>
          <a:prstGeom prst="rect">
            <a:avLst/>
          </a:prstGeom>
          <a:noFill/>
        </p:spPr>
        <p:txBody>
          <a:bodyPr wrap="square" rtlCol="0">
            <a:spAutoFit/>
          </a:bodyPr>
          <a:lstStyle/>
          <a:p>
            <a:r>
              <a:rPr lang="en-US" sz="3000" b="1" dirty="0"/>
              <a:t>The App &amp; Social Media</a:t>
            </a:r>
          </a:p>
        </p:txBody>
      </p:sp>
      <p:pic>
        <p:nvPicPr>
          <p:cNvPr id="7" name="Picture 6">
            <a:extLst>
              <a:ext uri="{FF2B5EF4-FFF2-40B4-BE49-F238E27FC236}">
                <a16:creationId xmlns:a16="http://schemas.microsoft.com/office/drawing/2014/main" id="{AD505BED-F040-382A-4797-F968E48B8F28}"/>
              </a:ext>
            </a:extLst>
          </p:cNvPr>
          <p:cNvPicPr>
            <a:picLocks noChangeAspect="1"/>
          </p:cNvPicPr>
          <p:nvPr/>
        </p:nvPicPr>
        <p:blipFill>
          <a:blip r:embed="rId3"/>
          <a:stretch>
            <a:fillRect/>
          </a:stretch>
        </p:blipFill>
        <p:spPr>
          <a:xfrm>
            <a:off x="4212296" y="3170522"/>
            <a:ext cx="780206" cy="625674"/>
          </a:xfrm>
          <a:prstGeom prst="rect">
            <a:avLst/>
          </a:prstGeom>
        </p:spPr>
      </p:pic>
      <p:pic>
        <p:nvPicPr>
          <p:cNvPr id="8" name="Picture 7">
            <a:extLst>
              <a:ext uri="{FF2B5EF4-FFF2-40B4-BE49-F238E27FC236}">
                <a16:creationId xmlns:a16="http://schemas.microsoft.com/office/drawing/2014/main" id="{00602D25-594A-0D7D-8598-FF94DCF8731C}"/>
              </a:ext>
            </a:extLst>
          </p:cNvPr>
          <p:cNvPicPr>
            <a:picLocks noChangeAspect="1"/>
          </p:cNvPicPr>
          <p:nvPr/>
        </p:nvPicPr>
        <p:blipFill>
          <a:blip r:embed="rId4"/>
          <a:stretch>
            <a:fillRect/>
          </a:stretch>
        </p:blipFill>
        <p:spPr>
          <a:xfrm>
            <a:off x="4212296" y="2313238"/>
            <a:ext cx="780206" cy="625674"/>
          </a:xfrm>
          <a:prstGeom prst="rect">
            <a:avLst/>
          </a:prstGeom>
        </p:spPr>
      </p:pic>
      <p:pic>
        <p:nvPicPr>
          <p:cNvPr id="9" name="Picture 8">
            <a:extLst>
              <a:ext uri="{FF2B5EF4-FFF2-40B4-BE49-F238E27FC236}">
                <a16:creationId xmlns:a16="http://schemas.microsoft.com/office/drawing/2014/main" id="{BB74DF18-7859-210D-822A-11E27CF4169F}"/>
              </a:ext>
            </a:extLst>
          </p:cNvPr>
          <p:cNvPicPr>
            <a:picLocks noChangeAspect="1"/>
          </p:cNvPicPr>
          <p:nvPr/>
        </p:nvPicPr>
        <p:blipFill>
          <a:blip r:embed="rId5"/>
          <a:stretch>
            <a:fillRect/>
          </a:stretch>
        </p:blipFill>
        <p:spPr>
          <a:xfrm>
            <a:off x="4256730" y="4998181"/>
            <a:ext cx="780206" cy="625674"/>
          </a:xfrm>
          <a:prstGeom prst="rect">
            <a:avLst/>
          </a:prstGeom>
        </p:spPr>
      </p:pic>
      <p:pic>
        <p:nvPicPr>
          <p:cNvPr id="10" name="Picture 9">
            <a:extLst>
              <a:ext uri="{FF2B5EF4-FFF2-40B4-BE49-F238E27FC236}">
                <a16:creationId xmlns:a16="http://schemas.microsoft.com/office/drawing/2014/main" id="{59F15AA7-04B4-293B-3C31-0C542CDCD4DF}"/>
              </a:ext>
            </a:extLst>
          </p:cNvPr>
          <p:cNvPicPr>
            <a:picLocks noChangeAspect="1"/>
          </p:cNvPicPr>
          <p:nvPr/>
        </p:nvPicPr>
        <p:blipFill>
          <a:blip r:embed="rId6"/>
          <a:stretch>
            <a:fillRect/>
          </a:stretch>
        </p:blipFill>
        <p:spPr>
          <a:xfrm>
            <a:off x="4112067" y="3984461"/>
            <a:ext cx="1069533" cy="857696"/>
          </a:xfrm>
          <a:prstGeom prst="rect">
            <a:avLst/>
          </a:prstGeom>
        </p:spPr>
      </p:pic>
      <p:sp>
        <p:nvSpPr>
          <p:cNvPr id="11" name="TextBox 10">
            <a:extLst>
              <a:ext uri="{FF2B5EF4-FFF2-40B4-BE49-F238E27FC236}">
                <a16:creationId xmlns:a16="http://schemas.microsoft.com/office/drawing/2014/main" id="{D9F39070-83C5-C94E-60CA-0BFD5E0657CC}"/>
              </a:ext>
            </a:extLst>
          </p:cNvPr>
          <p:cNvSpPr txBox="1"/>
          <p:nvPr/>
        </p:nvSpPr>
        <p:spPr>
          <a:xfrm>
            <a:off x="5181600" y="2308511"/>
            <a:ext cx="2500313" cy="461665"/>
          </a:xfrm>
          <a:prstGeom prst="rect">
            <a:avLst/>
          </a:prstGeom>
          <a:noFill/>
        </p:spPr>
        <p:txBody>
          <a:bodyPr wrap="square" rtlCol="0">
            <a:spAutoFit/>
          </a:bodyPr>
          <a:lstStyle/>
          <a:p>
            <a:r>
              <a:rPr lang="en-US" sz="2400" b="1" dirty="0"/>
              <a:t>@</a:t>
            </a:r>
            <a:r>
              <a:rPr lang="en-US" sz="2400" b="1" dirty="0" err="1"/>
              <a:t>Msgr.Rossetti</a:t>
            </a:r>
            <a:endParaRPr lang="en-US" sz="2400" b="1" dirty="0"/>
          </a:p>
        </p:txBody>
      </p:sp>
      <p:sp>
        <p:nvSpPr>
          <p:cNvPr id="12" name="TextBox 11">
            <a:extLst>
              <a:ext uri="{FF2B5EF4-FFF2-40B4-BE49-F238E27FC236}">
                <a16:creationId xmlns:a16="http://schemas.microsoft.com/office/drawing/2014/main" id="{89770CBA-E515-94DF-6D50-131A083A58E9}"/>
              </a:ext>
            </a:extLst>
          </p:cNvPr>
          <p:cNvSpPr txBox="1"/>
          <p:nvPr/>
        </p:nvSpPr>
        <p:spPr>
          <a:xfrm>
            <a:off x="5181600" y="3233923"/>
            <a:ext cx="2357689" cy="461665"/>
          </a:xfrm>
          <a:prstGeom prst="rect">
            <a:avLst/>
          </a:prstGeom>
          <a:noFill/>
        </p:spPr>
        <p:txBody>
          <a:bodyPr wrap="square" rtlCol="0">
            <a:spAutoFit/>
          </a:bodyPr>
          <a:lstStyle/>
          <a:p>
            <a:r>
              <a:rPr lang="en-US" sz="2400" b="1" dirty="0"/>
              <a:t>@</a:t>
            </a:r>
            <a:r>
              <a:rPr lang="en-US" sz="2400" b="1" dirty="0" err="1"/>
              <a:t>Msgrrossetti</a:t>
            </a:r>
            <a:endParaRPr lang="en-US" sz="2400" b="1" dirty="0"/>
          </a:p>
        </p:txBody>
      </p:sp>
      <p:sp>
        <p:nvSpPr>
          <p:cNvPr id="13" name="TextBox 12">
            <a:extLst>
              <a:ext uri="{FF2B5EF4-FFF2-40B4-BE49-F238E27FC236}">
                <a16:creationId xmlns:a16="http://schemas.microsoft.com/office/drawing/2014/main" id="{07FE6217-8EF2-4F1F-C95F-561277B29987}"/>
              </a:ext>
            </a:extLst>
          </p:cNvPr>
          <p:cNvSpPr txBox="1"/>
          <p:nvPr/>
        </p:nvSpPr>
        <p:spPr>
          <a:xfrm>
            <a:off x="5181600" y="4137616"/>
            <a:ext cx="2500313" cy="461665"/>
          </a:xfrm>
          <a:prstGeom prst="rect">
            <a:avLst/>
          </a:prstGeom>
          <a:noFill/>
        </p:spPr>
        <p:txBody>
          <a:bodyPr wrap="square" rtlCol="0">
            <a:spAutoFit/>
          </a:bodyPr>
          <a:lstStyle/>
          <a:p>
            <a:r>
              <a:rPr lang="en-US" sz="2400" b="1" dirty="0"/>
              <a:t>@</a:t>
            </a:r>
            <a:r>
              <a:rPr lang="en-US" sz="2400" b="1" dirty="0" err="1"/>
              <a:t>Msgr.Rossetti</a:t>
            </a:r>
            <a:endParaRPr lang="en-US" sz="2400" b="1" dirty="0"/>
          </a:p>
        </p:txBody>
      </p:sp>
      <p:sp>
        <p:nvSpPr>
          <p:cNvPr id="14" name="TextBox 13">
            <a:extLst>
              <a:ext uri="{FF2B5EF4-FFF2-40B4-BE49-F238E27FC236}">
                <a16:creationId xmlns:a16="http://schemas.microsoft.com/office/drawing/2014/main" id="{A3638142-4623-4701-4270-12F3964509DD}"/>
              </a:ext>
            </a:extLst>
          </p:cNvPr>
          <p:cNvSpPr txBox="1"/>
          <p:nvPr/>
        </p:nvSpPr>
        <p:spPr>
          <a:xfrm>
            <a:off x="5225205" y="5041309"/>
            <a:ext cx="2737770" cy="461665"/>
          </a:xfrm>
          <a:prstGeom prst="rect">
            <a:avLst/>
          </a:prstGeom>
          <a:noFill/>
        </p:spPr>
        <p:txBody>
          <a:bodyPr wrap="square" rtlCol="0">
            <a:spAutoFit/>
          </a:bodyPr>
          <a:lstStyle/>
          <a:p>
            <a:r>
              <a:rPr lang="en-US" sz="2400" b="1" dirty="0"/>
              <a:t>@</a:t>
            </a:r>
            <a:r>
              <a:rPr lang="en-US" sz="2400" b="1" dirty="0" err="1"/>
              <a:t>Msgr.Rossetti</a:t>
            </a:r>
            <a:endParaRPr lang="en-US" sz="2400" b="1" dirty="0"/>
          </a:p>
        </p:txBody>
      </p:sp>
      <p:sp>
        <p:nvSpPr>
          <p:cNvPr id="2" name="TextBox 1">
            <a:extLst>
              <a:ext uri="{FF2B5EF4-FFF2-40B4-BE49-F238E27FC236}">
                <a16:creationId xmlns:a16="http://schemas.microsoft.com/office/drawing/2014/main" id="{30F7817B-12D9-38CC-AC69-6E8E4BA48428}"/>
              </a:ext>
            </a:extLst>
          </p:cNvPr>
          <p:cNvSpPr txBox="1"/>
          <p:nvPr/>
        </p:nvSpPr>
        <p:spPr>
          <a:xfrm>
            <a:off x="2645229" y="5970758"/>
            <a:ext cx="6248400" cy="707886"/>
          </a:xfrm>
          <a:prstGeom prst="rect">
            <a:avLst/>
          </a:prstGeom>
          <a:noFill/>
        </p:spPr>
        <p:txBody>
          <a:bodyPr wrap="square" rtlCol="0">
            <a:spAutoFit/>
          </a:bodyPr>
          <a:lstStyle/>
          <a:p>
            <a:pPr algn="ctr"/>
            <a:r>
              <a:rPr lang="en-US" sz="2000" u="none" dirty="0"/>
              <a:t>Beware of scammers asking for </a:t>
            </a:r>
          </a:p>
          <a:p>
            <a:pPr algn="ctr"/>
            <a:r>
              <a:rPr lang="en-US" sz="2000" u="none" dirty="0"/>
              <a:t>donations for Africa.</a:t>
            </a:r>
          </a:p>
        </p:txBody>
      </p:sp>
      <p:sp>
        <p:nvSpPr>
          <p:cNvPr id="3" name="TextBox 2">
            <a:extLst>
              <a:ext uri="{FF2B5EF4-FFF2-40B4-BE49-F238E27FC236}">
                <a16:creationId xmlns:a16="http://schemas.microsoft.com/office/drawing/2014/main" id="{70CC8D91-6E51-9CB2-F3F8-D7F31DC5B428}"/>
              </a:ext>
            </a:extLst>
          </p:cNvPr>
          <p:cNvSpPr txBox="1"/>
          <p:nvPr/>
        </p:nvSpPr>
        <p:spPr>
          <a:xfrm>
            <a:off x="3962400" y="1513581"/>
            <a:ext cx="4544428" cy="584775"/>
          </a:xfrm>
          <a:prstGeom prst="rect">
            <a:avLst/>
          </a:prstGeom>
          <a:noFill/>
        </p:spPr>
        <p:txBody>
          <a:bodyPr wrap="square" rtlCol="0">
            <a:spAutoFit/>
          </a:bodyPr>
          <a:lstStyle/>
          <a:p>
            <a:r>
              <a:rPr lang="en-US" sz="3200" b="1" u="none" dirty="0">
                <a:solidFill>
                  <a:srgbClr val="FF0000"/>
                </a:solidFill>
              </a:rPr>
              <a:t>YOUTUBE:</a:t>
            </a:r>
            <a:r>
              <a:rPr lang="en-US" u="none" dirty="0"/>
              <a:t> </a:t>
            </a:r>
            <a:r>
              <a:rPr lang="en-US" dirty="0"/>
              <a:t>@</a:t>
            </a:r>
            <a:r>
              <a:rPr lang="en-US" dirty="0" err="1"/>
              <a:t>stmichaelcenter</a:t>
            </a:r>
            <a:endParaRPr lang="en-US" dirty="0"/>
          </a:p>
        </p:txBody>
      </p:sp>
    </p:spTree>
    <p:extLst>
      <p:ext uri="{BB962C8B-B14F-4D97-AF65-F5344CB8AC3E}">
        <p14:creationId xmlns:p14="http://schemas.microsoft.com/office/powerpoint/2010/main" val="69692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124CF-9F8D-38D2-5EC4-77C6C0CD7D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3DDADE-BFC5-0D28-F5E6-54839569FC9D}"/>
              </a:ext>
            </a:extLst>
          </p:cNvPr>
          <p:cNvSpPr>
            <a:spLocks noGrp="1"/>
          </p:cNvSpPr>
          <p:nvPr>
            <p:ph idx="1"/>
          </p:nvPr>
        </p:nvSpPr>
        <p:spPr>
          <a:xfrm>
            <a:off x="685800" y="1371600"/>
            <a:ext cx="8229600" cy="4525963"/>
          </a:xfrm>
        </p:spPr>
        <p:txBody>
          <a:bodyPr/>
          <a:lstStyle/>
          <a:p>
            <a:pPr marL="0" indent="0" algn="ctr">
              <a:buNone/>
            </a:pPr>
            <a:r>
              <a:rPr lang="en-US" sz="4400" b="1" dirty="0">
                <a:solidFill>
                  <a:srgbClr val="0070C0"/>
                </a:solidFill>
              </a:rPr>
              <a:t>Seminary Recommendation:</a:t>
            </a:r>
          </a:p>
          <a:p>
            <a:pPr marL="0" indent="0">
              <a:buNone/>
            </a:pPr>
            <a:endParaRPr lang="en-US" sz="1600" dirty="0"/>
          </a:p>
          <a:p>
            <a:pPr marL="0" indent="0">
              <a:buNone/>
            </a:pPr>
            <a:r>
              <a:rPr lang="en-US" sz="4000" dirty="0"/>
              <a:t>Future priests should be </a:t>
            </a:r>
            <a:r>
              <a:rPr lang="en-US" sz="4000" dirty="0">
                <a:solidFill>
                  <a:srgbClr val="FF0000"/>
                </a:solidFill>
              </a:rPr>
              <a:t>trained in the deliverance ministry</a:t>
            </a:r>
            <a:r>
              <a:rPr lang="en-US" sz="4000" dirty="0"/>
              <a:t>.  This will solve many confusions in seminary and beyond….</a:t>
            </a:r>
            <a:endParaRPr lang="en-US" sz="4800" dirty="0"/>
          </a:p>
          <a:p>
            <a:endParaRPr lang="en-US" dirty="0"/>
          </a:p>
        </p:txBody>
      </p:sp>
    </p:spTree>
    <p:extLst>
      <p:ext uri="{BB962C8B-B14F-4D97-AF65-F5344CB8AC3E}">
        <p14:creationId xmlns:p14="http://schemas.microsoft.com/office/powerpoint/2010/main" val="271317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25E8-4A93-CF4A-B102-0D06030DBDB2}"/>
              </a:ext>
            </a:extLst>
          </p:cNvPr>
          <p:cNvSpPr>
            <a:spLocks noGrp="1"/>
          </p:cNvSpPr>
          <p:nvPr>
            <p:ph type="title"/>
          </p:nvPr>
        </p:nvSpPr>
        <p:spPr>
          <a:xfrm>
            <a:off x="533400" y="469105"/>
            <a:ext cx="8229600" cy="830263"/>
          </a:xfrm>
        </p:spPr>
        <p:txBody>
          <a:bodyPr/>
          <a:lstStyle/>
          <a:p>
            <a:r>
              <a:rPr lang="en-US" dirty="0">
                <a:solidFill>
                  <a:srgbClr val="FF0000"/>
                </a:solidFill>
              </a:rPr>
              <a:t>What should a parish priest know?</a:t>
            </a:r>
          </a:p>
        </p:txBody>
      </p:sp>
      <p:sp>
        <p:nvSpPr>
          <p:cNvPr id="3" name="Content Placeholder 2">
            <a:extLst>
              <a:ext uri="{FF2B5EF4-FFF2-40B4-BE49-F238E27FC236}">
                <a16:creationId xmlns:a16="http://schemas.microsoft.com/office/drawing/2014/main" id="{1893DD51-5F3F-A642-92D8-DE242CB19BA4}"/>
              </a:ext>
            </a:extLst>
          </p:cNvPr>
          <p:cNvSpPr>
            <a:spLocks noGrp="1"/>
          </p:cNvSpPr>
          <p:nvPr>
            <p:ph idx="1"/>
          </p:nvPr>
        </p:nvSpPr>
        <p:spPr>
          <a:xfrm>
            <a:off x="762000" y="1447800"/>
            <a:ext cx="8229600" cy="4525963"/>
          </a:xfrm>
        </p:spPr>
        <p:txBody>
          <a:bodyPr/>
          <a:lstStyle/>
          <a:p>
            <a:r>
              <a:rPr lang="en-US" sz="2400" dirty="0"/>
              <a:t>Church Teaching &amp; Angelology &amp; Demonology</a:t>
            </a:r>
          </a:p>
          <a:p>
            <a:r>
              <a:rPr lang="en-US" sz="2400" dirty="0"/>
              <a:t>What is the Deliverance Ministry</a:t>
            </a:r>
          </a:p>
          <a:p>
            <a:r>
              <a:rPr lang="en-US" sz="2400" dirty="0"/>
              <a:t>Discernment</a:t>
            </a:r>
          </a:p>
          <a:p>
            <a:r>
              <a:rPr lang="en-US" sz="2400" dirty="0"/>
              <a:t>The Process of Liberation and Healing</a:t>
            </a:r>
          </a:p>
          <a:p>
            <a:r>
              <a:rPr lang="en-US" sz="2400" dirty="0"/>
              <a:t>Demonic Infestation of Houses</a:t>
            </a:r>
          </a:p>
          <a:p>
            <a:r>
              <a:rPr lang="en-US" sz="2400" dirty="0"/>
              <a:t>Rise of the Occult, Witchcraft and Paganism</a:t>
            </a:r>
          </a:p>
          <a:p>
            <a:r>
              <a:rPr lang="en-US" sz="2400" dirty="0"/>
              <a:t>Curses and Cursed Objects</a:t>
            </a:r>
          </a:p>
          <a:p>
            <a:r>
              <a:rPr lang="en-US" sz="2400" dirty="0"/>
              <a:t>Interaction of the Psychological and Spiritual</a:t>
            </a:r>
          </a:p>
          <a:p>
            <a:r>
              <a:rPr lang="en-US" sz="2400" dirty="0"/>
              <a:t>Roles for the Laity</a:t>
            </a:r>
          </a:p>
          <a:p>
            <a:r>
              <a:rPr lang="en-US" sz="2400" dirty="0"/>
              <a:t>How to Conduct a Deliverance Session</a:t>
            </a:r>
          </a:p>
          <a:p>
            <a:r>
              <a:rPr lang="en-US" sz="2400" dirty="0"/>
              <a:t>Protecting Oneself and the Team</a:t>
            </a:r>
            <a:endParaRPr lang="en-US" dirty="0"/>
          </a:p>
          <a:p>
            <a:endParaRPr lang="en-US" dirty="0"/>
          </a:p>
        </p:txBody>
      </p:sp>
    </p:spTree>
    <p:extLst>
      <p:ext uri="{BB962C8B-B14F-4D97-AF65-F5344CB8AC3E}">
        <p14:creationId xmlns:p14="http://schemas.microsoft.com/office/powerpoint/2010/main" val="978204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81888</TotalTime>
  <Words>2888</Words>
  <Application>Microsoft Office PowerPoint</Application>
  <PresentationFormat>On-screen Show (4:3)</PresentationFormat>
  <Paragraphs>214</Paragraphs>
  <Slides>59</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5" baseType="lpstr">
      <vt:lpstr>Arial</vt:lpstr>
      <vt:lpstr>Calibri</vt:lpstr>
      <vt:lpstr>Times New Roman</vt:lpstr>
      <vt:lpstr>Wingdings</vt:lpstr>
      <vt:lpstr>Office Theme</vt:lpstr>
      <vt:lpstr>ClipArt</vt:lpstr>
      <vt:lpstr>Seminary Formation &amp;  the Deliverance Ministry</vt:lpstr>
      <vt:lpstr>PowerPoint Presentation</vt:lpstr>
      <vt:lpstr>Binding Prayer </vt:lpstr>
      <vt:lpstr> Jesus conferred exorcist role on disciples:  The seventy[-two] returned rejoicing, and said, “Lord, even the demons are subject to us because of your name.” Jesus said, “I have observed Satan fall like lightning from the sky. Behold, I have given you the power ‘to tread upon serpents’ and scorpions and upon the full force of the enemy and nothing will harm you. Nevertheless, do not rejoice because the spirits are subject to you, but rejoice because your names are written in heaven.”                                                                   Lk 10:17-20</vt:lpstr>
      <vt:lpstr>Importance of Deliverance Ministry</vt:lpstr>
      <vt:lpstr>   SMC app &amp; website</vt:lpstr>
      <vt:lpstr>PowerPoint Presentation</vt:lpstr>
      <vt:lpstr>PowerPoint Presentation</vt:lpstr>
      <vt:lpstr>What should a parish priest know?</vt:lpstr>
      <vt:lpstr>PowerPoint Presentation</vt:lpstr>
      <vt:lpstr>What is the  Deliverance Ministry?</vt:lpstr>
      <vt:lpstr>  A Continuum Not Discrete Categories  Liberation &lt;−−−−−−−&gt;Perfect Possession  </vt:lpstr>
      <vt:lpstr>Deliverance Ministry</vt:lpstr>
      <vt:lpstr>PowerPoint Presentation</vt:lpstr>
      <vt:lpstr>Discernment</vt:lpstr>
      <vt:lpstr>Is it: Oppression  Obsession Partial Possession Possession </vt:lpstr>
      <vt:lpstr>Primary Signs  vs  Secondary Signs</vt:lpstr>
      <vt:lpstr>Question</vt:lpstr>
      <vt:lpstr>How do people get demons?</vt:lpstr>
      <vt:lpstr>Bruises on a Possessed Person</vt:lpstr>
      <vt:lpstr>Classic Signs of Possession</vt:lpstr>
      <vt:lpstr>Basic Discernment…</vt:lpstr>
      <vt:lpstr>Demon Brain</vt:lpstr>
      <vt:lpstr>PowerPoint Presentation</vt:lpstr>
      <vt:lpstr>Six Common Demonic Messages: Demon Brain</vt:lpstr>
      <vt:lpstr>Dealing with Demonic Obsessions</vt:lpstr>
      <vt:lpstr>Dealing with Demonic Obsessions</vt:lpstr>
      <vt:lpstr>Expelled during an Exorcism</vt:lpstr>
      <vt:lpstr>Question</vt:lpstr>
      <vt:lpstr>PowerPoint Presentation</vt:lpstr>
      <vt:lpstr>You have the authority!</vt:lpstr>
      <vt:lpstr>After some initial prayer sessions:</vt:lpstr>
      <vt:lpstr>When to call the exorcist?</vt:lpstr>
      <vt:lpstr>Tip for Discernment</vt:lpstr>
      <vt:lpstr>The Process of  Healing &amp; Liberation</vt:lpstr>
      <vt:lpstr>St Benedict exorcizes a possessed monk</vt:lpstr>
      <vt:lpstr>PowerPoint Presentation</vt:lpstr>
      <vt:lpstr>Making the Energumen an unwelcome place for demons:</vt:lpstr>
      <vt:lpstr>PowerPoint Presentation</vt:lpstr>
      <vt:lpstr>PowerPoint Presentation</vt:lpstr>
      <vt:lpstr>PowerPoint Presentation</vt:lpstr>
      <vt:lpstr>Rise of the Occult, Witchcraft and Paganism</vt:lpstr>
      <vt:lpstr>PowerPoint Presentation</vt:lpstr>
      <vt:lpstr>modern witchcraft</vt:lpstr>
      <vt:lpstr>How about---</vt:lpstr>
      <vt:lpstr>PowerPoint Presentation</vt:lpstr>
      <vt:lpstr>Are these symptoms  psychological or demonic?</vt:lpstr>
      <vt:lpstr>PowerPoint Presentation</vt:lpstr>
      <vt:lpstr>Can the laity cast out demons?</vt:lpstr>
      <vt:lpstr>PowerPoint Presentation</vt:lpstr>
      <vt:lpstr>Imperative vs. Deprecatory Prayers</vt:lpstr>
      <vt:lpstr>Special authority over demons (ie. I can command you to leave)</vt:lpstr>
      <vt:lpstr>Question</vt:lpstr>
      <vt:lpstr>How to work with spiritual “intuitions”</vt:lpstr>
      <vt:lpstr>PowerPoint Presentation</vt:lpstr>
      <vt:lpstr>PowerPoint Presentation</vt:lpstr>
      <vt:lpstr>*Spiritual arrogance  (antidote: refer everything to Jesus) *Get way in over one’s head  (antidote: be supervised by a senior priest) *Led astray by false spiritual sensitives *Becoming overinvolved (time and emotionally) with  the case/person (antidote:  good boundaries) *Sexually involved with the woman  (antidote: old exorcists ) *Fascination with evil</vt:lpstr>
      <vt:lpstr>PowerPoint Presentation</vt:lpstr>
      <vt:lpstr>Cleansing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Workshop on the Deliverance/Exorcism Ministry</dc:title>
  <dc:creator>Stephen Rossetti</dc:creator>
  <cp:lastModifiedBy>Cummings, Msgr. McLean</cp:lastModifiedBy>
  <cp:revision>147</cp:revision>
  <cp:lastPrinted>2022-09-04T15:21:36Z</cp:lastPrinted>
  <dcterms:created xsi:type="dcterms:W3CDTF">2020-05-27T15:19:26Z</dcterms:created>
  <dcterms:modified xsi:type="dcterms:W3CDTF">2024-12-06T00:18:14Z</dcterms:modified>
</cp:coreProperties>
</file>